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499" r:id="rId3"/>
    <p:sldId id="506" r:id="rId4"/>
    <p:sldId id="509" r:id="rId5"/>
    <p:sldId id="510" r:id="rId6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1919"/>
    <a:srgbClr val="575757"/>
    <a:srgbClr val="2E75B6"/>
    <a:srgbClr val="FFFFFF"/>
    <a:srgbClr val="FFD5D5"/>
    <a:srgbClr val="FF9B9B"/>
    <a:srgbClr val="FF8585"/>
    <a:srgbClr val="FF9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1" autoAdjust="0"/>
    <p:restoredTop sz="94626" autoAdjust="0"/>
  </p:normalViewPr>
  <p:slideViewPr>
    <p:cSldViewPr snapToGrid="0" showGuides="1">
      <p:cViewPr varScale="1">
        <p:scale>
          <a:sx n="124" d="100"/>
          <a:sy n="124" d="100"/>
        </p:scale>
        <p:origin x="96" y="132"/>
      </p:cViewPr>
      <p:guideLst>
        <p:guide orient="horz" pos="2160"/>
        <p:guide pos="5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8E838-BA2C-4B9D-B73F-A32CFB11C858}" type="datetimeFigureOut">
              <a:rPr lang="de-CH" smtClean="0"/>
              <a:t>01.09.2022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37953-3F1D-49BF-A8EE-4E16227EAB5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02194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1BA9B-E811-EB40-8CB6-52EBCC552896}" type="datetimeFigureOut">
              <a:rPr lang="de-DE" smtClean="0"/>
              <a:t>01.09.2022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97845-14B7-D84C-9AFB-D7297D4384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626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="" xmlns:a16="http://schemas.microsoft.com/office/drawing/2014/main" id="{644F570F-8F70-4334-ABAF-A57B892818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9344" y="387627"/>
            <a:ext cx="4376346" cy="1905828"/>
          </a:xfrm>
          <a:prstGeom prst="rect">
            <a:avLst/>
          </a:prstGeom>
        </p:spPr>
      </p:pic>
      <p:sp>
        <p:nvSpPr>
          <p:cNvPr id="11" name="Textplatzhalter 10">
            <a:extLst>
              <a:ext uri="{FF2B5EF4-FFF2-40B4-BE49-F238E27FC236}">
                <a16:creationId xmlns="" xmlns:a16="http://schemas.microsoft.com/office/drawing/2014/main" id="{E6F5B3D2-81A2-4D7C-9F2E-4FDB6345DF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61661" y="3132732"/>
            <a:ext cx="9992139" cy="1516146"/>
          </a:xfrm>
        </p:spPr>
        <p:txBody>
          <a:bodyPr>
            <a:normAutofit/>
          </a:bodyPr>
          <a:lstStyle>
            <a:lvl1pPr marL="0" indent="0">
              <a:lnSpc>
                <a:spcPts val="5000"/>
              </a:lnSpc>
              <a:buNone/>
              <a:defRPr sz="4400" b="1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CH" dirty="0"/>
              <a:t>Der Haupttitel wird in Arial fett geschrieben</a:t>
            </a:r>
          </a:p>
        </p:txBody>
      </p:sp>
      <p:sp>
        <p:nvSpPr>
          <p:cNvPr id="16" name="Textplatzhalter 10">
            <a:extLst>
              <a:ext uri="{FF2B5EF4-FFF2-40B4-BE49-F238E27FC236}">
                <a16:creationId xmlns="" xmlns:a16="http://schemas.microsoft.com/office/drawing/2014/main" id="{9157ED2A-6F6B-4F7B-B9C4-8BBE31D3E7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61661" y="4786906"/>
            <a:ext cx="9992139" cy="1516146"/>
          </a:xfr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CH" dirty="0"/>
              <a:t>Ein Untertitel wird in Arial Standard geschrieben</a:t>
            </a:r>
          </a:p>
        </p:txBody>
      </p:sp>
    </p:spTree>
    <p:extLst>
      <p:ext uri="{BB962C8B-B14F-4D97-AF65-F5344CB8AC3E}">
        <p14:creationId xmlns:p14="http://schemas.microsoft.com/office/powerpoint/2010/main" val="859985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Tex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EDD33C0A-7D63-463B-9089-0FCF70A228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9417" y="6356350"/>
            <a:ext cx="1104198" cy="365125"/>
          </a:xfrm>
        </p:spPr>
        <p:txBody>
          <a:bodyPr/>
          <a:lstStyle/>
          <a:p>
            <a:fld id="{91A7FC21-D04E-2D42-9695-AA650958961E}" type="datetime1">
              <a:rPr lang="de-CH" smtClean="0"/>
              <a:t>01.09.2022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3F068C9E-399F-4E21-ADCE-7747EAD60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03614" y="6356350"/>
            <a:ext cx="8642411" cy="365125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4F85FFD-6957-47F5-861D-8DCA5A125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03226" y="6356350"/>
            <a:ext cx="718862" cy="365125"/>
          </a:xfrm>
        </p:spPr>
        <p:txBody>
          <a:bodyPr/>
          <a:lstStyle/>
          <a:p>
            <a:fld id="{6828348C-FD53-4F90-AF48-B1C687CF97FB}" type="slidenum">
              <a:rPr lang="de-CH" smtClean="0"/>
              <a:t>‹Nr.›</a:t>
            </a:fld>
            <a:endParaRPr lang="de-CH"/>
          </a:p>
        </p:txBody>
      </p:sp>
      <p:pic>
        <p:nvPicPr>
          <p:cNvPr id="7" name="Inhaltsplatzhalter 4">
            <a:extLst>
              <a:ext uri="{FF2B5EF4-FFF2-40B4-BE49-F238E27FC236}">
                <a16:creationId xmlns="" xmlns:a16="http://schemas.microsoft.com/office/drawing/2014/main" id="{2FE82122-94A4-4936-8128-A36BAB5A0B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1" y="197093"/>
            <a:ext cx="2362200" cy="1028700"/>
          </a:xfrm>
          <a:prstGeom prst="rect">
            <a:avLst/>
          </a:prstGeom>
        </p:spPr>
      </p:pic>
      <p:sp>
        <p:nvSpPr>
          <p:cNvPr id="14" name="Textplatzhalter 13">
            <a:extLst>
              <a:ext uri="{FF2B5EF4-FFF2-40B4-BE49-F238E27FC236}">
                <a16:creationId xmlns="" xmlns:a16="http://schemas.microsoft.com/office/drawing/2014/main" id="{843BF9C6-DD5E-4D26-B86C-9E6E764D18D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8406" y="1683824"/>
            <a:ext cx="10953682" cy="1116000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Hier steht der Titel mit max. 2 Zeilen in Arial Standard geschrieben</a:t>
            </a:r>
          </a:p>
        </p:txBody>
      </p:sp>
      <p:sp>
        <p:nvSpPr>
          <p:cNvPr id="17" name="Textplatzhalter 16">
            <a:extLst>
              <a:ext uri="{FF2B5EF4-FFF2-40B4-BE49-F238E27FC236}">
                <a16:creationId xmlns="" xmlns:a16="http://schemas.microsoft.com/office/drawing/2014/main" id="{61A3BEA6-E285-45C2-841A-776F00998E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8338" y="2951999"/>
            <a:ext cx="10953750" cy="3240000"/>
          </a:xfrm>
        </p:spPr>
        <p:txBody>
          <a:bodyPr/>
          <a:lstStyle>
            <a:lvl1pPr marL="0" indent="0">
              <a:lnSpc>
                <a:spcPts val="3200"/>
              </a:lnSpc>
              <a:buNone/>
              <a:defRPr/>
            </a:lvl1pPr>
          </a:lstStyle>
          <a:p>
            <a:pPr lvl="0"/>
            <a:r>
              <a:rPr lang="de-DE" dirty="0"/>
              <a:t>Hier steht der </a:t>
            </a:r>
            <a:r>
              <a:rPr lang="de-DE" dirty="0" err="1"/>
              <a:t>Fliesstext</a:t>
            </a:r>
            <a:r>
              <a:rPr lang="de-DE" dirty="0"/>
              <a:t> in Arial Standard geschrieben. Zu achten ist, dass pro Folie nicht zu viel Text gezeigt wird, ansonsten der Rednerin bzw. der Redner nicht mehr zugehört wird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4691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EDD33C0A-7D63-463B-9089-0FCF70A228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9417" y="6356350"/>
            <a:ext cx="1021696" cy="365125"/>
          </a:xfrm>
        </p:spPr>
        <p:txBody>
          <a:bodyPr/>
          <a:lstStyle/>
          <a:p>
            <a:fld id="{0FBBD576-6578-4C40-BDB1-C0C26D963847}" type="datetime1">
              <a:rPr lang="de-CH" smtClean="0"/>
              <a:t>01.09.2022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3F068C9E-399F-4E21-ADCE-7747EAD60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13" y="6356350"/>
            <a:ext cx="8645400" cy="365125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4F85FFD-6957-47F5-861D-8DCA5A125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03226" y="6356350"/>
            <a:ext cx="718862" cy="365125"/>
          </a:xfrm>
        </p:spPr>
        <p:txBody>
          <a:bodyPr/>
          <a:lstStyle/>
          <a:p>
            <a:fld id="{6828348C-FD53-4F90-AF48-B1C687CF97FB}" type="slidenum">
              <a:rPr lang="de-CH" smtClean="0"/>
              <a:t>‹Nr.›</a:t>
            </a:fld>
            <a:endParaRPr lang="de-CH"/>
          </a:p>
        </p:txBody>
      </p:sp>
      <p:pic>
        <p:nvPicPr>
          <p:cNvPr id="7" name="Inhaltsplatzhalter 4">
            <a:extLst>
              <a:ext uri="{FF2B5EF4-FFF2-40B4-BE49-F238E27FC236}">
                <a16:creationId xmlns="" xmlns:a16="http://schemas.microsoft.com/office/drawing/2014/main" id="{2FE82122-94A4-4936-8128-A36BAB5A0B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1" y="197093"/>
            <a:ext cx="2362200" cy="1028700"/>
          </a:xfrm>
          <a:prstGeom prst="rect">
            <a:avLst/>
          </a:prstGeom>
        </p:spPr>
      </p:pic>
      <p:sp>
        <p:nvSpPr>
          <p:cNvPr id="14" name="Textplatzhalter 13">
            <a:extLst>
              <a:ext uri="{FF2B5EF4-FFF2-40B4-BE49-F238E27FC236}">
                <a16:creationId xmlns="" xmlns:a16="http://schemas.microsoft.com/office/drawing/2014/main" id="{843BF9C6-DD5E-4D26-B86C-9E6E764D18D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8406" y="1683824"/>
            <a:ext cx="10953682" cy="1116000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Hier steht der Titel mit max. 2 Zeilen in Arial Standard geschrieben</a:t>
            </a:r>
          </a:p>
        </p:txBody>
      </p:sp>
      <p:sp>
        <p:nvSpPr>
          <p:cNvPr id="17" name="Textplatzhalter 16">
            <a:extLst>
              <a:ext uri="{FF2B5EF4-FFF2-40B4-BE49-F238E27FC236}">
                <a16:creationId xmlns="" xmlns:a16="http://schemas.microsoft.com/office/drawing/2014/main" id="{61A3BEA6-E285-45C2-841A-776F00998E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8338" y="2952000"/>
            <a:ext cx="10953750" cy="1264114"/>
          </a:xfrm>
        </p:spPr>
        <p:txBody>
          <a:bodyPr/>
          <a:lstStyle>
            <a:lvl1pPr marL="0" indent="0">
              <a:lnSpc>
                <a:spcPts val="3200"/>
              </a:lnSpc>
              <a:buNone/>
              <a:defRPr/>
            </a:lvl1pPr>
          </a:lstStyle>
          <a:p>
            <a:pPr lvl="0"/>
            <a:r>
              <a:rPr lang="de-DE" dirty="0"/>
              <a:t>Titel und </a:t>
            </a:r>
            <a:r>
              <a:rPr lang="de-DE" dirty="0" err="1"/>
              <a:t>Fliesstext</a:t>
            </a:r>
            <a:r>
              <a:rPr lang="de-DE" dirty="0"/>
              <a:t> werden in grauer Farbe geschrieben.</a:t>
            </a:r>
            <a:br>
              <a:rPr lang="de-DE" dirty="0"/>
            </a:br>
            <a:r>
              <a:rPr lang="de-DE" dirty="0"/>
              <a:t>Die Farbe findet sich bei Schriftfarbe «Zuletzt verwendete Farben».</a:t>
            </a:r>
          </a:p>
        </p:txBody>
      </p:sp>
      <p:sp>
        <p:nvSpPr>
          <p:cNvPr id="8" name="Textplatzhalter 16">
            <a:extLst>
              <a:ext uri="{FF2B5EF4-FFF2-40B4-BE49-F238E27FC236}">
                <a16:creationId xmlns="" xmlns:a16="http://schemas.microsoft.com/office/drawing/2014/main" id="{C4D2A51C-0777-48FD-A620-C210493A8FC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8338" y="4318028"/>
            <a:ext cx="10953750" cy="1093524"/>
          </a:xfrm>
        </p:spPr>
        <p:txBody>
          <a:bodyPr/>
          <a:lstStyle>
            <a:lvl1pPr marL="0" indent="0">
              <a:lnSpc>
                <a:spcPts val="3200"/>
              </a:lnSpc>
              <a:buNone/>
              <a:defRPr>
                <a:solidFill>
                  <a:srgbClr val="B41919"/>
                </a:solidFill>
              </a:defRPr>
            </a:lvl1pPr>
          </a:lstStyle>
          <a:p>
            <a:pPr lvl="0"/>
            <a:r>
              <a:rPr lang="de-DE" dirty="0"/>
              <a:t>Für Auszeichnungen kann Rot verwendet werden.</a:t>
            </a:r>
            <a:br>
              <a:rPr lang="de-DE" dirty="0"/>
            </a:br>
            <a:r>
              <a:rPr lang="de-DE" dirty="0"/>
              <a:t>Die Farbe findet sich bei Schriftfarbe «Zuletzt verwendete Farben».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8964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Text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B77924BA-1D50-4AE1-96B4-A0FB0F7451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9417" y="6356350"/>
            <a:ext cx="1117949" cy="365125"/>
          </a:xfrm>
        </p:spPr>
        <p:txBody>
          <a:bodyPr/>
          <a:lstStyle/>
          <a:p>
            <a:fld id="{AC370A3B-66A4-354A-9991-D054E66CEB03}" type="datetime1">
              <a:rPr lang="de-CH" smtClean="0"/>
              <a:t>01.09.2022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8092370B-41CD-4DFC-BC20-2B459E66B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17366" y="6356350"/>
            <a:ext cx="8638599" cy="365125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D4F2D47-9F6C-4A6B-AA45-DCD357269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3287" y="6356350"/>
            <a:ext cx="731112" cy="365125"/>
          </a:xfrm>
        </p:spPr>
        <p:txBody>
          <a:bodyPr/>
          <a:lstStyle/>
          <a:p>
            <a:fld id="{6828348C-FD53-4F90-AF48-B1C687CF97FB}" type="slidenum">
              <a:rPr lang="de-CH" smtClean="0"/>
              <a:t>‹Nr.›</a:t>
            </a:fld>
            <a:endParaRPr lang="de-CH"/>
          </a:p>
        </p:txBody>
      </p:sp>
      <p:pic>
        <p:nvPicPr>
          <p:cNvPr id="7" name="Inhaltsplatzhalter 4">
            <a:extLst>
              <a:ext uri="{FF2B5EF4-FFF2-40B4-BE49-F238E27FC236}">
                <a16:creationId xmlns="" xmlns:a16="http://schemas.microsoft.com/office/drawing/2014/main" id="{B2896FA2-467A-4D54-BD89-6CC3BC6E89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1" y="197093"/>
            <a:ext cx="2362200" cy="1028700"/>
          </a:xfrm>
          <a:prstGeom prst="rect">
            <a:avLst/>
          </a:prstGeom>
        </p:spPr>
      </p:pic>
      <p:sp>
        <p:nvSpPr>
          <p:cNvPr id="11" name="Textplatzhalter 10">
            <a:extLst>
              <a:ext uri="{FF2B5EF4-FFF2-40B4-BE49-F238E27FC236}">
                <a16:creationId xmlns="" xmlns:a16="http://schemas.microsoft.com/office/drawing/2014/main" id="{72DC56B1-E2B1-4A5B-88F6-57E7E25FC75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9599" y="1684800"/>
            <a:ext cx="10954800" cy="1116000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sz="3200" b="1" dirty="0">
                <a:solidFill>
                  <a:srgbClr val="5758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steht der Titel mit max. 2 Zeilen </a:t>
            </a:r>
            <a:br>
              <a:rPr lang="de-DE" sz="3200" b="1" dirty="0">
                <a:solidFill>
                  <a:srgbClr val="57585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b="1" dirty="0">
                <a:solidFill>
                  <a:srgbClr val="5758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Arial Standard geschrieben</a:t>
            </a:r>
            <a:endParaRPr lang="de-CH" dirty="0"/>
          </a:p>
        </p:txBody>
      </p:sp>
      <p:sp>
        <p:nvSpPr>
          <p:cNvPr id="14" name="Textplatzhalter 13">
            <a:extLst>
              <a:ext uri="{FF2B5EF4-FFF2-40B4-BE49-F238E27FC236}">
                <a16:creationId xmlns="" xmlns:a16="http://schemas.microsoft.com/office/drawing/2014/main" id="{9C467D52-2EF2-4772-8624-EFC15547B3C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9924" y="2952000"/>
            <a:ext cx="10954800" cy="324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So sehen Aufzählungszeichen im </a:t>
            </a:r>
            <a:r>
              <a:rPr lang="de-DE" dirty="0" err="1"/>
              <a:t>Fliesstext</a:t>
            </a:r>
            <a:r>
              <a:rPr lang="de-DE" dirty="0"/>
              <a:t> aus mit Arial Standard</a:t>
            </a:r>
          </a:p>
          <a:p>
            <a:pPr lvl="0"/>
            <a:r>
              <a:rPr lang="de-DE" dirty="0"/>
              <a:t>Dies ist die zweite Zeile</a:t>
            </a:r>
          </a:p>
          <a:p>
            <a:pPr lvl="0"/>
            <a:r>
              <a:rPr lang="de-DE" dirty="0"/>
              <a:t>Dies ist die dritte Zeile bei der Aufzählung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64417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="" xmlns:a16="http://schemas.microsoft.com/office/drawing/2014/main" id="{647403A8-B563-4306-90FC-D4E36F011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8423ACE7-9D49-4311-80BF-D255EE6B2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DE681003-97A1-474C-8FCB-FA4D48ADB0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5BDDDC9-BA2C-534D-892D-913E0740561F}" type="datetime1">
              <a:rPr lang="de-CH" smtClean="0"/>
              <a:t>01.09.2022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2DB840F2-880B-45F4-9E99-A72F7632B2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3E9EA9D4-DD75-486F-9522-B8335686A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828348C-FD53-4F90-AF48-B1C687CF97FB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9464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4" r:id="rId3"/>
    <p:sldLayoutId id="2147483650" r:id="rId4"/>
  </p:sldLayoutIdLst>
  <p:hf hdr="0"/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sz="3200" b="1" kern="1200">
          <a:solidFill>
            <a:srgbClr val="57575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ts val="3200"/>
        </a:lnSpc>
        <a:spcBef>
          <a:spcPts val="1000"/>
        </a:spcBef>
        <a:buFont typeface="Wingdings" panose="05000000000000000000" pitchFamily="2" charset="2"/>
        <a:buChar char="§"/>
        <a:defRPr sz="26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1361661" y="2487276"/>
            <a:ext cx="10179757" cy="839913"/>
          </a:xfrm>
        </p:spPr>
        <p:txBody>
          <a:bodyPr>
            <a:noAutofit/>
          </a:bodyPr>
          <a:lstStyle/>
          <a:p>
            <a:pPr>
              <a:lnSpc>
                <a:spcPts val="4200"/>
              </a:lnSpc>
              <a:spcBef>
                <a:spcPts val="0"/>
              </a:spcBef>
            </a:pPr>
            <a:r>
              <a:rPr lang="de-DE" sz="3200" dirty="0" smtClean="0"/>
              <a:t>Möglicherweise kumulative Krisen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endParaRPr lang="de-DE" sz="3200" dirty="0" smtClean="0"/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de-DE" sz="3200" b="0" dirty="0" smtClean="0"/>
              <a:t>Ethische Fragestellungen</a:t>
            </a:r>
            <a:endParaRPr lang="de-CH" sz="3200" b="0" dirty="0"/>
          </a:p>
        </p:txBody>
      </p:sp>
      <p:sp>
        <p:nvSpPr>
          <p:cNvPr id="4" name="Textplatzhalter 2"/>
          <p:cNvSpPr txBox="1">
            <a:spLocks/>
          </p:cNvSpPr>
          <p:nvPr/>
        </p:nvSpPr>
        <p:spPr>
          <a:xfrm>
            <a:off x="1361660" y="4417831"/>
            <a:ext cx="9992139" cy="15161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ts val="5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4400" b="0" kern="1200">
                <a:solidFill>
                  <a:srgbClr val="57575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de-DE" sz="2800" i="1" dirty="0"/>
              <a:t>Frank </a:t>
            </a:r>
            <a:r>
              <a:rPr lang="de-DE" sz="2800" i="1" dirty="0" err="1"/>
              <a:t>Mathwig</a:t>
            </a:r>
            <a:endParaRPr lang="de-DE" sz="2800" i="1" dirty="0"/>
          </a:p>
          <a:p>
            <a:pPr>
              <a:lnSpc>
                <a:spcPts val="3200"/>
              </a:lnSpc>
              <a:spcBef>
                <a:spcPts val="0"/>
              </a:spcBef>
            </a:pPr>
            <a:endParaRPr lang="de-DE" sz="2800" i="1" dirty="0"/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de-DE" sz="2400" dirty="0" smtClean="0"/>
              <a:t>Task Force </a:t>
            </a:r>
            <a:endParaRPr lang="de-DE" sz="2400" dirty="0"/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de-DE" sz="2400" dirty="0"/>
              <a:t>Bern, </a:t>
            </a:r>
            <a:r>
              <a:rPr lang="de-DE" sz="2400" dirty="0" smtClean="0"/>
              <a:t>2. September </a:t>
            </a:r>
            <a:r>
              <a:rPr lang="de-DE" sz="2400" dirty="0"/>
              <a:t>2022</a:t>
            </a:r>
            <a:endParaRPr lang="de-CH" sz="2400" dirty="0"/>
          </a:p>
        </p:txBody>
      </p:sp>
    </p:spTree>
    <p:extLst>
      <p:ext uri="{BB962C8B-B14F-4D97-AF65-F5344CB8AC3E}">
        <p14:creationId xmlns:p14="http://schemas.microsoft.com/office/powerpoint/2010/main" val="266923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8348C-FD53-4F90-AF48-B1C687CF97FB}" type="slidenum">
              <a:rPr lang="de-CH" smtClean="0"/>
              <a:t>2</a:t>
            </a:fld>
            <a:endParaRPr lang="de-CH"/>
          </a:p>
        </p:txBody>
      </p:sp>
      <p:sp>
        <p:nvSpPr>
          <p:cNvPr id="11" name="Textplatzhalter 4">
            <a:extLst>
              <a:ext uri="{FF2B5EF4-FFF2-40B4-BE49-F238E27FC236}">
                <a16:creationId xmlns="" xmlns:a16="http://schemas.microsoft.com/office/drawing/2014/main" id="{8DF59521-2605-4F9A-B0FE-0E68F9E7D34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8406" y="547157"/>
            <a:ext cx="10953682" cy="6642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sz="3200" b="0" dirty="0" smtClean="0"/>
              <a:t>Krisenszenarien</a:t>
            </a:r>
            <a:endParaRPr lang="de-CH" sz="3200" b="0" i="1" dirty="0"/>
          </a:p>
        </p:txBody>
      </p:sp>
      <p:sp>
        <p:nvSpPr>
          <p:cNvPr id="2" name="Textfeld 1"/>
          <p:cNvSpPr txBox="1"/>
          <p:nvPr/>
        </p:nvSpPr>
        <p:spPr>
          <a:xfrm>
            <a:off x="682838" y="1256861"/>
            <a:ext cx="5749871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spcAft>
                <a:spcPts val="600"/>
              </a:spcAft>
            </a:pPr>
            <a:r>
              <a:rPr lang="de-DE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 «Krise ist </a:t>
            </a:r>
          </a:p>
          <a:p>
            <a:pPr marL="342900" indent="-342900">
              <a:lnSpc>
                <a:spcPts val="2400"/>
              </a:lnSpc>
              <a:spcAft>
                <a:spcPts val="600"/>
              </a:spcAft>
              <a:buClr>
                <a:srgbClr val="B41919"/>
              </a:buClr>
              <a:buFont typeface="Wingdings" panose="05000000000000000000" pitchFamily="2" charset="2"/>
              <a:buChar char="§"/>
            </a:pPr>
            <a:r>
              <a:rPr lang="de-DE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jede </a:t>
            </a:r>
            <a:r>
              <a:rPr lang="de-DE" dirty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 </a:t>
            </a:r>
            <a:r>
              <a:rPr lang="de-DE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[...], </a:t>
            </a:r>
            <a:r>
              <a:rPr lang="de-DE" dirty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der ein Schadensereignis </a:t>
            </a:r>
            <a:r>
              <a:rPr lang="de-DE" dirty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eingetreten ist</a:t>
            </a:r>
            <a:r>
              <a:rPr lang="de-DE" dirty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das </a:t>
            </a:r>
            <a:r>
              <a:rPr lang="de-DE" dirty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deutlich über die </a:t>
            </a:r>
            <a:r>
              <a:rPr lang="de-DE" dirty="0" err="1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Ausmasse</a:t>
            </a:r>
            <a:r>
              <a:rPr lang="de-DE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von Schadensereignissen des täglichen Lebens </a:t>
            </a:r>
            <a:r>
              <a:rPr lang="de-DE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hinaus-geht und</a:t>
            </a:r>
          </a:p>
          <a:p>
            <a:pPr marL="342900" indent="-342900">
              <a:lnSpc>
                <a:spcPts val="2400"/>
              </a:lnSpc>
              <a:spcAft>
                <a:spcPts val="600"/>
              </a:spcAft>
              <a:buClr>
                <a:srgbClr val="B41919"/>
              </a:buClr>
              <a:buFont typeface="Wingdings" panose="05000000000000000000" pitchFamily="2" charset="2"/>
              <a:buChar char="§"/>
            </a:pPr>
            <a:r>
              <a:rPr lang="de-DE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dabei </a:t>
            </a:r>
            <a:r>
              <a:rPr lang="de-DE" dirty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Leben und Gesundheit zahlreicher </a:t>
            </a:r>
            <a:r>
              <a:rPr lang="de-DE" dirty="0" err="1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Men-schen</a:t>
            </a:r>
            <a:r>
              <a:rPr lang="de-DE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erheblich </a:t>
            </a:r>
            <a:r>
              <a:rPr lang="de-DE" dirty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gefährdet oder einschränkt</a:t>
            </a:r>
            <a:r>
              <a:rPr lang="de-DE" dirty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342900" indent="-342900">
              <a:lnSpc>
                <a:spcPts val="2400"/>
              </a:lnSpc>
              <a:spcAft>
                <a:spcPts val="600"/>
              </a:spcAft>
              <a:buClr>
                <a:srgbClr val="B41919"/>
              </a:buClr>
              <a:buFont typeface="Wingdings" panose="05000000000000000000" pitchFamily="2" charset="2"/>
              <a:buChar char="§"/>
            </a:pPr>
            <a:r>
              <a:rPr lang="de-DE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erhebliche Auswirkung auf </a:t>
            </a:r>
            <a:r>
              <a:rPr lang="de-DE" dirty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Sachwerte</a:t>
            </a:r>
            <a:r>
              <a:rPr lang="de-DE" dirty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hat oder</a:t>
            </a:r>
          </a:p>
          <a:p>
            <a:pPr marL="342900" indent="-342900">
              <a:lnSpc>
                <a:spcPts val="2400"/>
              </a:lnSpc>
              <a:spcAft>
                <a:spcPts val="600"/>
              </a:spcAft>
              <a:buClr>
                <a:srgbClr val="B41919"/>
              </a:buClr>
              <a:buFont typeface="Wingdings" panose="05000000000000000000" pitchFamily="2" charset="2"/>
              <a:buChar char="§"/>
            </a:pPr>
            <a:r>
              <a:rPr lang="de-DE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lebensnotwendige </a:t>
            </a:r>
            <a:r>
              <a:rPr lang="de-DE" dirty="0" err="1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Versorgungsmassnahmen</a:t>
            </a:r>
            <a:r>
              <a:rPr lang="de-DE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 die </a:t>
            </a:r>
            <a:r>
              <a:rPr lang="de-DE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dirty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erforderlich </a:t>
            </a:r>
            <a:r>
              <a:rPr lang="de-DE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macht.</a:t>
            </a:r>
            <a:endParaRPr lang="de-DE" dirty="0">
              <a:solidFill>
                <a:srgbClr val="5757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ts val="2400"/>
              </a:lnSpc>
              <a:spcAft>
                <a:spcPts val="600"/>
              </a:spcAft>
              <a:buClr>
                <a:srgbClr val="B41919"/>
              </a:buClr>
              <a:buFont typeface="Wingdings" panose="05000000000000000000" pitchFamily="2" charset="2"/>
              <a:buChar char="§"/>
            </a:pPr>
            <a:r>
              <a:rPr lang="de-DE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[Das gilt auch,] wenn </a:t>
            </a:r>
            <a:r>
              <a:rPr lang="de-DE" dirty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konkrete Umstände dafür vorliegen, dass ein </a:t>
            </a:r>
            <a:r>
              <a:rPr lang="de-DE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solches </a:t>
            </a:r>
            <a:r>
              <a:rPr lang="de-DE" dirty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Schadensereignis </a:t>
            </a:r>
            <a:r>
              <a:rPr lang="de-DE" dirty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unmittelbar </a:t>
            </a:r>
            <a:r>
              <a:rPr lang="de-DE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bevorsteht</a:t>
            </a:r>
            <a:r>
              <a:rPr lang="de-DE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de-CH" dirty="0">
              <a:solidFill>
                <a:srgbClr val="5757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6" name="Gruppieren 75"/>
          <p:cNvGrpSpPr/>
          <p:nvPr/>
        </p:nvGrpSpPr>
        <p:grpSpPr>
          <a:xfrm>
            <a:off x="1732936" y="1002157"/>
            <a:ext cx="10069934" cy="4309525"/>
            <a:chOff x="1732936" y="1002157"/>
            <a:chExt cx="10069934" cy="4309525"/>
          </a:xfrm>
        </p:grpSpPr>
        <p:sp>
          <p:nvSpPr>
            <p:cNvPr id="6" name="Textfeld 5"/>
            <p:cNvSpPr txBox="1"/>
            <p:nvPr/>
          </p:nvSpPr>
          <p:spPr>
            <a:xfrm>
              <a:off x="6734934" y="1742781"/>
              <a:ext cx="304148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2000" dirty="0" smtClean="0">
                  <a:solidFill>
                    <a:srgbClr val="2E75B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definierte Schadenshöhe</a:t>
              </a:r>
              <a:endParaRPr lang="de-CH" sz="2000" dirty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6742683" y="2370507"/>
              <a:ext cx="23867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2000" dirty="0" smtClean="0">
                  <a:solidFill>
                    <a:srgbClr val="2E75B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Gefährdung für Leib und Leben</a:t>
              </a:r>
              <a:endParaRPr lang="de-CH" sz="2000" dirty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6734934" y="4142997"/>
              <a:ext cx="37764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2000" dirty="0" smtClean="0">
                  <a:solidFill>
                    <a:srgbClr val="2E75B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Rationierung der</a:t>
              </a:r>
            </a:p>
            <a:p>
              <a:r>
                <a:rPr lang="de-CH" sz="2000" dirty="0" smtClean="0">
                  <a:solidFill>
                    <a:srgbClr val="2E75B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Versorgung</a:t>
              </a:r>
              <a:endParaRPr lang="de-CH" sz="2000" dirty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6758181" y="3242277"/>
              <a:ext cx="304148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2000" dirty="0" err="1" smtClean="0">
                  <a:solidFill>
                    <a:srgbClr val="2E75B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Eintretenswahr-scheinlichkeit</a:t>
              </a:r>
              <a:endParaRPr lang="de-CH" sz="2000" dirty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6734934" y="1002157"/>
              <a:ext cx="2730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2000" dirty="0" smtClean="0">
                  <a:solidFill>
                    <a:srgbClr val="2E75B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kollektive Schäden</a:t>
              </a:r>
              <a:endParaRPr lang="de-CH" sz="2000" dirty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5" name="Gerader Verbinder 14"/>
            <p:cNvCxnSpPr>
              <a:endCxn id="14" idx="1"/>
            </p:cNvCxnSpPr>
            <p:nvPr/>
          </p:nvCxnSpPr>
          <p:spPr>
            <a:xfrm flipV="1">
              <a:off x="4999119" y="1202212"/>
              <a:ext cx="1735815" cy="1836655"/>
            </a:xfrm>
            <a:prstGeom prst="line">
              <a:avLst/>
            </a:prstGeom>
            <a:ln w="28575">
              <a:solidFill>
                <a:srgbClr val="2E75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>
            <a:xfrm flipV="1">
              <a:off x="4228082" y="1896344"/>
              <a:ext cx="2506848" cy="126053"/>
            </a:xfrm>
            <a:prstGeom prst="line">
              <a:avLst/>
            </a:prstGeom>
            <a:ln w="28575">
              <a:solidFill>
                <a:srgbClr val="2E75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>
            <a:xfrm flipV="1">
              <a:off x="4952628" y="2032085"/>
              <a:ext cx="1782302" cy="1645455"/>
            </a:xfrm>
            <a:prstGeom prst="line">
              <a:avLst/>
            </a:prstGeom>
            <a:ln w="28575">
              <a:solidFill>
                <a:srgbClr val="2E75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>
              <a:endCxn id="10" idx="1"/>
            </p:cNvCxnSpPr>
            <p:nvPr/>
          </p:nvCxnSpPr>
          <p:spPr>
            <a:xfrm flipV="1">
              <a:off x="2821604" y="2724450"/>
              <a:ext cx="3921079" cy="237225"/>
            </a:xfrm>
            <a:prstGeom prst="line">
              <a:avLst/>
            </a:prstGeom>
            <a:ln w="28575">
              <a:solidFill>
                <a:srgbClr val="2E75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/>
            <p:cNvCxnSpPr/>
            <p:nvPr/>
          </p:nvCxnSpPr>
          <p:spPr>
            <a:xfrm flipV="1">
              <a:off x="2297526" y="3646804"/>
              <a:ext cx="4460655" cy="1664878"/>
            </a:xfrm>
            <a:prstGeom prst="line">
              <a:avLst/>
            </a:prstGeom>
            <a:ln w="28575">
              <a:solidFill>
                <a:srgbClr val="2E75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/>
            <p:cNvCxnSpPr>
              <a:endCxn id="12" idx="1"/>
            </p:cNvCxnSpPr>
            <p:nvPr/>
          </p:nvCxnSpPr>
          <p:spPr>
            <a:xfrm>
              <a:off x="3387292" y="4356522"/>
              <a:ext cx="3347642" cy="140418"/>
            </a:xfrm>
            <a:prstGeom prst="line">
              <a:avLst/>
            </a:prstGeom>
            <a:ln w="28575">
              <a:solidFill>
                <a:srgbClr val="2E75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r Verbinder 34"/>
            <p:cNvCxnSpPr/>
            <p:nvPr/>
          </p:nvCxnSpPr>
          <p:spPr>
            <a:xfrm flipV="1">
              <a:off x="4004770" y="1961003"/>
              <a:ext cx="2730160" cy="1343266"/>
            </a:xfrm>
            <a:prstGeom prst="line">
              <a:avLst/>
            </a:prstGeom>
            <a:ln w="28575">
              <a:solidFill>
                <a:srgbClr val="2E75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r Verbinder 71"/>
            <p:cNvCxnSpPr/>
            <p:nvPr/>
          </p:nvCxnSpPr>
          <p:spPr>
            <a:xfrm>
              <a:off x="1732936" y="2283777"/>
              <a:ext cx="5029160" cy="1267020"/>
            </a:xfrm>
            <a:prstGeom prst="line">
              <a:avLst/>
            </a:prstGeom>
            <a:ln w="28575">
              <a:solidFill>
                <a:srgbClr val="2E75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9" name="Gruppieren 68"/>
            <p:cNvGrpSpPr/>
            <p:nvPr/>
          </p:nvGrpSpPr>
          <p:grpSpPr>
            <a:xfrm>
              <a:off x="8623144" y="1003960"/>
              <a:ext cx="3179726" cy="3690651"/>
              <a:chOff x="8730720" y="1180692"/>
              <a:chExt cx="3179726" cy="3690651"/>
            </a:xfrm>
          </p:grpSpPr>
          <p:sp>
            <p:nvSpPr>
              <p:cNvPr id="47" name="Textfeld 46"/>
              <p:cNvSpPr txBox="1"/>
              <p:nvPr/>
            </p:nvSpPr>
            <p:spPr>
              <a:xfrm>
                <a:off x="10015724" y="1180692"/>
                <a:ext cx="164282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CH" sz="2000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Kontext</a:t>
                </a:r>
                <a:endParaRPr lang="de-CH" sz="2000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Textfeld 47"/>
              <p:cNvSpPr txBox="1"/>
              <p:nvPr/>
            </p:nvSpPr>
            <p:spPr>
              <a:xfrm>
                <a:off x="10015724" y="2986226"/>
                <a:ext cx="18947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CH" sz="2000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Bedingungen</a:t>
                </a:r>
                <a:endParaRPr lang="de-CH" sz="2000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" name="Textfeld 53"/>
              <p:cNvSpPr txBox="1"/>
              <p:nvPr/>
            </p:nvSpPr>
            <p:spPr>
              <a:xfrm>
                <a:off x="10015724" y="4471233"/>
                <a:ext cx="18947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CH" sz="2000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Konsequenzen</a:t>
                </a:r>
                <a:endParaRPr lang="de-CH" sz="2000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55" name="Gerader Verbinder 54"/>
              <p:cNvCxnSpPr/>
              <p:nvPr/>
            </p:nvCxnSpPr>
            <p:spPr>
              <a:xfrm>
                <a:off x="9244739" y="1397539"/>
                <a:ext cx="804492" cy="1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Gerader Verbinder 56"/>
              <p:cNvCxnSpPr/>
              <p:nvPr/>
            </p:nvCxnSpPr>
            <p:spPr>
              <a:xfrm>
                <a:off x="9151749" y="2310841"/>
                <a:ext cx="897482" cy="827567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Gerader Verbinder 58"/>
              <p:cNvCxnSpPr/>
              <p:nvPr/>
            </p:nvCxnSpPr>
            <p:spPr>
              <a:xfrm>
                <a:off x="8730720" y="2929507"/>
                <a:ext cx="1316000" cy="28002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Gerader Verbinder 61"/>
              <p:cNvCxnSpPr/>
              <p:nvPr/>
            </p:nvCxnSpPr>
            <p:spPr>
              <a:xfrm flipV="1">
                <a:off x="8818535" y="3270468"/>
                <a:ext cx="1228189" cy="457061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Gerader Verbinder 65"/>
              <p:cNvCxnSpPr/>
              <p:nvPr/>
            </p:nvCxnSpPr>
            <p:spPr>
              <a:xfrm flipV="1">
                <a:off x="8818535" y="4671289"/>
                <a:ext cx="1220436" cy="64006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1" name="Textfeld 70">
            <a:extLst>
              <a:ext uri="{FF2B5EF4-FFF2-40B4-BE49-F238E27FC236}">
                <a16:creationId xmlns="" xmlns:a16="http://schemas.microsoft.com/office/drawing/2014/main" id="{5CC44428-FD28-4626-9423-484305E79515}"/>
              </a:ext>
            </a:extLst>
          </p:cNvPr>
          <p:cNvSpPr txBox="1"/>
          <p:nvPr/>
        </p:nvSpPr>
        <p:spPr>
          <a:xfrm>
            <a:off x="653038" y="5915930"/>
            <a:ext cx="108268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Europäisches Parlament, Vergabeverordnung Verteidigung und </a:t>
            </a:r>
            <a:r>
              <a:rPr lang="de-DE" sz="1400" i="1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Sicherheit − </a:t>
            </a:r>
            <a:r>
              <a:rPr lang="de-DE" sz="1400" i="1" dirty="0" err="1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VSVgV</a:t>
            </a:r>
            <a:r>
              <a:rPr lang="de-DE" sz="1400" i="1" dirty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§ 4 Begriffsbestimmungen</a:t>
            </a:r>
            <a:endParaRPr lang="de-CH" sz="1400" i="1" dirty="0">
              <a:solidFill>
                <a:srgbClr val="B4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33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8348C-FD53-4F90-AF48-B1C687CF97FB}" type="slidenum">
              <a:rPr lang="de-CH" smtClean="0"/>
              <a:t>3</a:t>
            </a:fld>
            <a:endParaRPr lang="de-CH"/>
          </a:p>
        </p:txBody>
      </p:sp>
      <p:sp>
        <p:nvSpPr>
          <p:cNvPr id="11" name="Textplatzhalter 4">
            <a:extLst>
              <a:ext uri="{FF2B5EF4-FFF2-40B4-BE49-F238E27FC236}">
                <a16:creationId xmlns="" xmlns:a16="http://schemas.microsoft.com/office/drawing/2014/main" id="{8DF59521-2605-4F9A-B0FE-0E68F9E7D34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8406" y="547157"/>
            <a:ext cx="10953682" cy="6642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sz="3200" b="0" dirty="0" smtClean="0"/>
              <a:t>Die Reichweite von Krisen und Krisenreaktionen</a:t>
            </a:r>
            <a:endParaRPr lang="de-CH" sz="3200" b="0" i="1" dirty="0"/>
          </a:p>
        </p:txBody>
      </p:sp>
      <p:sp>
        <p:nvSpPr>
          <p:cNvPr id="2" name="Textfeld 1">
            <a:extLst>
              <a:ext uri="{FF2B5EF4-FFF2-40B4-BE49-F238E27FC236}">
                <a16:creationId xmlns="" xmlns:a16="http://schemas.microsoft.com/office/drawing/2014/main" id="{66A5B4EB-8EAE-43CC-9838-2878E6BC9C0B}"/>
              </a:ext>
            </a:extLst>
          </p:cNvPr>
          <p:cNvSpPr txBox="1"/>
          <p:nvPr/>
        </p:nvSpPr>
        <p:spPr>
          <a:xfrm>
            <a:off x="668406" y="1316736"/>
            <a:ext cx="1082680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000"/>
              </a:lnSpc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sz="2200" dirty="0" smtClean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 ist das Kollektiv? </a:t>
            </a:r>
            <a:r>
              <a:rPr lang="de-DE" sz="2200" i="1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 </a:t>
            </a:r>
            <a:r>
              <a:rPr lang="de-DE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gilt als Opfer von (drohender) Armut, Ernährungs-, En-</a:t>
            </a:r>
            <a:r>
              <a:rPr lang="de-DE" sz="2200" dirty="0" err="1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ergieengpässen</a:t>
            </a:r>
            <a:r>
              <a:rPr lang="de-DE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lnSpc>
                <a:spcPts val="3000"/>
              </a:lnSpc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CH" sz="2200" dirty="0" smtClean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Wann ist eine kritische Schadenhöhe erreicht? </a:t>
            </a:r>
            <a:r>
              <a:rPr lang="de-CH" sz="2200" i="1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 </a:t>
            </a:r>
            <a:r>
              <a:rPr lang="de-CH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Mängel und Leiden zählen?</a:t>
            </a:r>
          </a:p>
          <a:p>
            <a:pPr marL="342900" indent="-342900">
              <a:lnSpc>
                <a:spcPts val="3000"/>
              </a:lnSpc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CH" sz="2200" dirty="0" smtClean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 Gesundheitsgefährdungen sind relevant? </a:t>
            </a:r>
            <a:r>
              <a:rPr lang="de-CH" sz="2200" i="1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Wessen </a:t>
            </a:r>
            <a:r>
              <a:rPr lang="de-CH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Leiden zählen?</a:t>
            </a:r>
          </a:p>
          <a:p>
            <a:pPr marL="342900" indent="-342900">
              <a:lnSpc>
                <a:spcPts val="3000"/>
              </a:lnSpc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CH" sz="2200" dirty="0" smtClean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 Risiken sind akzeptabel? </a:t>
            </a:r>
            <a:r>
              <a:rPr lang="de-CH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de-CH" sz="2200" i="1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wie viel </a:t>
            </a:r>
            <a:r>
              <a:rPr lang="de-CH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Schadenswahrscheinlichkeit müssen wir leben?</a:t>
            </a:r>
          </a:p>
          <a:p>
            <a:pPr marL="342900" indent="-342900">
              <a:lnSpc>
                <a:spcPts val="3000"/>
              </a:lnSpc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CH" sz="2200" dirty="0" smtClean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 staatlichen Eingriffe sind zulässig? </a:t>
            </a:r>
            <a:r>
              <a:rPr lang="de-CH" sz="2200" i="1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Worauf </a:t>
            </a:r>
            <a:r>
              <a:rPr lang="de-CH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zielen staatliche Rationierungs-</a:t>
            </a:r>
            <a:r>
              <a:rPr lang="de-CH" sz="2200" dirty="0" err="1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massnahmen</a:t>
            </a:r>
            <a:r>
              <a:rPr lang="de-CH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de-CH" sz="2200" i="1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</a:t>
            </a:r>
            <a:r>
              <a:rPr lang="de-CH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trifft </a:t>
            </a:r>
            <a:r>
              <a:rPr lang="de-CH" sz="2200" i="1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 </a:t>
            </a:r>
            <a:r>
              <a:rPr lang="de-CH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Entscheidungen nach </a:t>
            </a:r>
            <a:r>
              <a:rPr lang="de-CH" sz="2200" i="1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welchen</a:t>
            </a:r>
            <a:r>
              <a:rPr lang="de-CH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Priorisierungen? </a:t>
            </a:r>
          </a:p>
          <a:p>
            <a:pPr marL="342900" indent="-342900">
              <a:lnSpc>
                <a:spcPts val="3000"/>
              </a:lnSpc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CH" sz="2200" dirty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ist eine sozial </a:t>
            </a:r>
            <a:r>
              <a:rPr lang="de-CH" sz="2200" dirty="0" smtClean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gerechte (faire und solidarische) </a:t>
            </a:r>
            <a:r>
              <a:rPr lang="de-CH" sz="2200" dirty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staatliche </a:t>
            </a:r>
            <a:r>
              <a:rPr lang="de-CH" sz="2200" dirty="0" err="1" smtClean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Rationierungspoli-tik</a:t>
            </a:r>
            <a:r>
              <a:rPr lang="de-CH" sz="2200" dirty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de-CH" sz="2200" dirty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2200" i="1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Woran </a:t>
            </a:r>
            <a:r>
              <a:rPr lang="de-CH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müssen sich sozial gerechte staatliche Massnahmen orientieren? </a:t>
            </a:r>
            <a:endParaRPr lang="de-CH" sz="2200" i="1" dirty="0" smtClean="0">
              <a:solidFill>
                <a:srgbClr val="2E75B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49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8348C-FD53-4F90-AF48-B1C687CF97FB}" type="slidenum">
              <a:rPr lang="de-CH" smtClean="0"/>
              <a:t>4</a:t>
            </a:fld>
            <a:endParaRPr lang="de-CH"/>
          </a:p>
        </p:txBody>
      </p:sp>
      <p:sp>
        <p:nvSpPr>
          <p:cNvPr id="11" name="Textplatzhalter 4">
            <a:extLst>
              <a:ext uri="{FF2B5EF4-FFF2-40B4-BE49-F238E27FC236}">
                <a16:creationId xmlns="" xmlns:a16="http://schemas.microsoft.com/office/drawing/2014/main" id="{8DF59521-2605-4F9A-B0FE-0E68F9E7D34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8406" y="547157"/>
            <a:ext cx="10953682" cy="664298"/>
          </a:xfrm>
        </p:spPr>
        <p:txBody>
          <a:bodyPr>
            <a:normAutofit/>
          </a:bodyPr>
          <a:lstStyle/>
          <a:p>
            <a:r>
              <a:rPr lang="de-CH" sz="3200" b="0" dirty="0" smtClean="0"/>
              <a:t>Ethische Maximen (nicht nur für </a:t>
            </a:r>
            <a:r>
              <a:rPr lang="de-CH" b="0" dirty="0"/>
              <a:t>die «Energiezukunft</a:t>
            </a:r>
            <a:r>
              <a:rPr lang="de-CH" b="0" dirty="0" smtClean="0"/>
              <a:t>»)</a:t>
            </a:r>
            <a:endParaRPr lang="de-CH" sz="3200" b="0" i="1" dirty="0"/>
          </a:p>
        </p:txBody>
      </p:sp>
      <p:sp>
        <p:nvSpPr>
          <p:cNvPr id="2" name="Textfeld 1">
            <a:extLst>
              <a:ext uri="{FF2B5EF4-FFF2-40B4-BE49-F238E27FC236}">
                <a16:creationId xmlns="" xmlns:a16="http://schemas.microsoft.com/office/drawing/2014/main" id="{66A5B4EB-8EAE-43CC-9838-2878E6BC9C0B}"/>
              </a:ext>
            </a:extLst>
          </p:cNvPr>
          <p:cNvSpPr txBox="1"/>
          <p:nvPr/>
        </p:nvSpPr>
        <p:spPr>
          <a:xfrm>
            <a:off x="695838" y="1404221"/>
            <a:ext cx="11109066" cy="4368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2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DE" sz="2400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Maxime 1: </a:t>
            </a:r>
            <a:r>
              <a:rPr lang="de-DE" sz="24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Anreize vor </a:t>
            </a:r>
            <a:r>
              <a:rPr lang="de-DE" sz="2400" dirty="0" err="1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Zwangsmassnahmen</a:t>
            </a:r>
            <a:r>
              <a:rPr lang="de-DE" sz="24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de-DE" sz="2400" dirty="0">
              <a:solidFill>
                <a:srgbClr val="5757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ts val="32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DE" sz="2400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Maxime 2: </a:t>
            </a:r>
            <a:r>
              <a:rPr lang="de-DE" sz="24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Fehlerfreundlichkeit;</a:t>
            </a:r>
            <a:endParaRPr lang="de-DE" sz="2400" dirty="0">
              <a:solidFill>
                <a:srgbClr val="5757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ts val="32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DE" sz="2400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Maxime 3:</a:t>
            </a:r>
            <a:r>
              <a:rPr lang="de-DE" sz="24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Freiheit künftiger Generationen schützen;</a:t>
            </a:r>
          </a:p>
          <a:p>
            <a:pPr marL="457200" indent="-457200">
              <a:lnSpc>
                <a:spcPts val="32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DE" sz="2400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Maxime 4:</a:t>
            </a:r>
            <a:r>
              <a:rPr lang="de-DE" sz="24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soziale Grundrechte schützen;</a:t>
            </a:r>
          </a:p>
          <a:p>
            <a:pPr marL="457200" indent="-457200">
              <a:lnSpc>
                <a:spcPts val="32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DE" sz="2400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Maxime 5:</a:t>
            </a:r>
            <a:r>
              <a:rPr lang="de-DE" sz="24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supranationele</a:t>
            </a:r>
            <a:r>
              <a:rPr lang="de-DE" sz="24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Solidaritätsräume;</a:t>
            </a:r>
          </a:p>
          <a:p>
            <a:pPr marL="457200" indent="-457200">
              <a:lnSpc>
                <a:spcPts val="32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DE" sz="2400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Maxime 6:</a:t>
            </a:r>
            <a:r>
              <a:rPr lang="de-DE" sz="24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gleiche Ansprüche für alle;</a:t>
            </a:r>
          </a:p>
          <a:p>
            <a:pPr marL="457200" indent="-457200">
              <a:lnSpc>
                <a:spcPts val="32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DE" sz="2400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Maxime 7:</a:t>
            </a:r>
            <a:r>
              <a:rPr lang="de-DE" sz="24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partizipative und subsidiäre Entscheidungsfindung;</a:t>
            </a:r>
          </a:p>
          <a:p>
            <a:pPr marL="457200" indent="-457200">
              <a:lnSpc>
                <a:spcPts val="32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DE" sz="2400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Maxime 8:</a:t>
            </a:r>
            <a:r>
              <a:rPr lang="de-DE" sz="24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Verbindung von wirtschaftlicher Versorgung und sozialem Frieden;</a:t>
            </a:r>
          </a:p>
          <a:p>
            <a:pPr marL="457200" indent="-457200">
              <a:lnSpc>
                <a:spcPts val="32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DE" sz="2400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Maxime 9:</a:t>
            </a:r>
            <a:r>
              <a:rPr lang="de-DE" sz="24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energie- und wirtschaftliche Friedensgefährdungen vermeiden.</a:t>
            </a:r>
            <a:endParaRPr lang="de-CH" sz="2400" dirty="0">
              <a:solidFill>
                <a:srgbClr val="5757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="" xmlns:a16="http://schemas.microsoft.com/office/drawing/2014/main" id="{5CC44428-FD28-4626-9423-484305E79515}"/>
              </a:ext>
            </a:extLst>
          </p:cNvPr>
          <p:cNvSpPr txBox="1"/>
          <p:nvPr/>
        </p:nvSpPr>
        <p:spPr>
          <a:xfrm>
            <a:off x="676090" y="5898631"/>
            <a:ext cx="108268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 smtClean="0">
                <a:solidFill>
                  <a:srgbClr val="B419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vgl. </a:t>
            </a:r>
            <a:r>
              <a:rPr lang="de-DE" sz="1400" i="1" dirty="0">
                <a:solidFill>
                  <a:srgbClr val="B4191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Otto Schäfer, Energieethik. Unterwegs in ein neues Energiezeitalter Nachhaltige Perspektiven nach dem Ende des Erdöls. SEK Studie 1, Bern 2008, </a:t>
            </a:r>
            <a:r>
              <a:rPr lang="de-DE" sz="1400" i="1" dirty="0" smtClean="0">
                <a:solidFill>
                  <a:srgbClr val="B4191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162</a:t>
            </a:r>
            <a:r>
              <a:rPr lang="de-DE" sz="1400" i="1" dirty="0" smtClean="0">
                <a:solidFill>
                  <a:srgbClr val="B4191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−</a:t>
            </a:r>
            <a:r>
              <a:rPr lang="de-DE" sz="1400" i="1" dirty="0" smtClean="0">
                <a:solidFill>
                  <a:srgbClr val="B4191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164</a:t>
            </a:r>
            <a:endParaRPr lang="de-CH" sz="1400" i="1" dirty="0">
              <a:solidFill>
                <a:srgbClr val="B4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83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8348C-FD53-4F90-AF48-B1C687CF97FB}" type="slidenum">
              <a:rPr lang="de-CH" smtClean="0"/>
              <a:t>5</a:t>
            </a:fld>
            <a:endParaRPr lang="de-CH"/>
          </a:p>
        </p:txBody>
      </p:sp>
      <p:sp>
        <p:nvSpPr>
          <p:cNvPr id="11" name="Textplatzhalter 4">
            <a:extLst>
              <a:ext uri="{FF2B5EF4-FFF2-40B4-BE49-F238E27FC236}">
                <a16:creationId xmlns="" xmlns:a16="http://schemas.microsoft.com/office/drawing/2014/main" id="{8DF59521-2605-4F9A-B0FE-0E68F9E7D34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8406" y="547157"/>
            <a:ext cx="10953682" cy="6642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sz="3200" b="0" dirty="0" smtClean="0"/>
              <a:t>Perspektiven zwischen Trauer und Resilienz</a:t>
            </a:r>
            <a:endParaRPr lang="de-CH" sz="3200" b="0" i="1" dirty="0"/>
          </a:p>
        </p:txBody>
      </p:sp>
      <p:sp>
        <p:nvSpPr>
          <p:cNvPr id="2" name="Textfeld 1">
            <a:extLst>
              <a:ext uri="{FF2B5EF4-FFF2-40B4-BE49-F238E27FC236}">
                <a16:creationId xmlns="" xmlns:a16="http://schemas.microsoft.com/office/drawing/2014/main" id="{66A5B4EB-8EAE-43CC-9838-2878E6BC9C0B}"/>
              </a:ext>
            </a:extLst>
          </p:cNvPr>
          <p:cNvSpPr txBox="1"/>
          <p:nvPr/>
        </p:nvSpPr>
        <p:spPr>
          <a:xfrm>
            <a:off x="668406" y="1539572"/>
            <a:ext cx="10826804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000"/>
              </a:lnSpc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sz="2200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Prozesse </a:t>
            </a:r>
            <a:r>
              <a:rPr lang="de-DE" sz="2200" dirty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Umdenkens: </a:t>
            </a:r>
            <a:r>
              <a:rPr lang="de-DE" sz="2200" dirty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Verleugnung </a:t>
            </a:r>
            <a:r>
              <a:rPr lang="de-DE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− </a:t>
            </a:r>
            <a:r>
              <a:rPr lang="de-DE" sz="2200" dirty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Zorn −</a:t>
            </a:r>
            <a:r>
              <a:rPr lang="de-DE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Verhandeln −</a:t>
            </a:r>
            <a:r>
              <a:rPr lang="de-DE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Resignation −</a:t>
            </a:r>
            <a:r>
              <a:rPr lang="de-DE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An-</a:t>
            </a:r>
            <a:r>
              <a:rPr lang="de-DE" sz="2200" dirty="0" err="1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nahme</a:t>
            </a:r>
            <a:r>
              <a:rPr lang="de-DE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de-DE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Resilienz;</a:t>
            </a:r>
            <a:r>
              <a:rPr lang="de-DE" sz="2200" dirty="0" smtClean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2200" dirty="0" smtClean="0">
              <a:solidFill>
                <a:srgbClr val="5757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ts val="3000"/>
              </a:lnSpc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CH" sz="2200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Beschleunigung: </a:t>
            </a:r>
            <a:r>
              <a:rPr lang="de-CH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krisenbedingte Verdichtung der notwendigen Transformationspro-</a:t>
            </a:r>
            <a:r>
              <a:rPr lang="de-CH" sz="2200" dirty="0" err="1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zesse</a:t>
            </a:r>
            <a:r>
              <a:rPr lang="de-CH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de-CH" sz="2200" dirty="0" smtClean="0">
              <a:solidFill>
                <a:srgbClr val="5757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ts val="3000"/>
              </a:lnSpc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CH" sz="2200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Irritation vertrauter Erwartungen:</a:t>
            </a:r>
            <a:r>
              <a:rPr lang="de-CH" sz="2200" dirty="0" smtClean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normative Leerstellen, wenn die legitimen </a:t>
            </a:r>
            <a:r>
              <a:rPr lang="de-CH" sz="2200" dirty="0" err="1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Interes-sen</a:t>
            </a:r>
            <a:r>
              <a:rPr lang="de-CH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Ziele der Vergangenheit nicht mehr als </a:t>
            </a:r>
            <a:r>
              <a:rPr lang="de-CH" sz="220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zukünftige Orientierungen </a:t>
            </a:r>
            <a:r>
              <a:rPr lang="de-CH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taugen;</a:t>
            </a:r>
            <a:endParaRPr lang="de-CH" sz="2200" dirty="0" smtClean="0">
              <a:solidFill>
                <a:srgbClr val="5757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ts val="3000"/>
              </a:lnSpc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CH" sz="2200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Ende der Risikogesellschaft: </a:t>
            </a:r>
            <a:r>
              <a:rPr lang="de-CH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Umstellung von Sicherheitskalkül auf Unsicher-</a:t>
            </a:r>
            <a:r>
              <a:rPr lang="de-CH" sz="2200" dirty="0" err="1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heitstoleranz</a:t>
            </a:r>
            <a:r>
              <a:rPr lang="de-CH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de-CH" sz="2200" dirty="0" smtClean="0">
              <a:solidFill>
                <a:srgbClr val="5757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ts val="3000"/>
              </a:lnSpc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CH" sz="2200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transnationale Solidargemeinschaft:</a:t>
            </a:r>
            <a:r>
              <a:rPr lang="de-CH" sz="2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tendenzielle Egalisierung partikularer Lebens-welten in globaler Perspektive. </a:t>
            </a:r>
            <a:endParaRPr lang="de-CH" sz="2200" i="1" dirty="0" smtClean="0">
              <a:solidFill>
                <a:srgbClr val="2E75B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="" xmlns:a16="http://schemas.microsoft.com/office/drawing/2014/main" id="{5CC44428-FD28-4626-9423-484305E79515}"/>
              </a:ext>
            </a:extLst>
          </p:cNvPr>
          <p:cNvSpPr txBox="1"/>
          <p:nvPr/>
        </p:nvSpPr>
        <p:spPr>
          <a:xfrm>
            <a:off x="3442278" y="2003085"/>
            <a:ext cx="8052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 smtClean="0">
                <a:solidFill>
                  <a:srgbClr val="B4191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(vgl. Schäfer</a:t>
            </a:r>
            <a:r>
              <a:rPr lang="de-DE" sz="1400" i="1" dirty="0">
                <a:solidFill>
                  <a:srgbClr val="B4191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1400" i="1" dirty="0" smtClean="0">
                <a:solidFill>
                  <a:srgbClr val="B4191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Energieethik, 111</a:t>
            </a:r>
            <a:r>
              <a:rPr lang="de-DE" sz="1400" dirty="0" smtClean="0">
                <a:solidFill>
                  <a:srgbClr val="B4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de-DE" sz="1400" i="1" dirty="0" smtClean="0">
                <a:solidFill>
                  <a:srgbClr val="B4191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114; im Anschluss an die </a:t>
            </a:r>
            <a:r>
              <a:rPr lang="de-DE" sz="1400" i="1" dirty="0" err="1" smtClean="0">
                <a:solidFill>
                  <a:srgbClr val="B4191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Tauerphasen</a:t>
            </a:r>
            <a:r>
              <a:rPr lang="de-DE" sz="1400" i="1" dirty="0" smtClean="0">
                <a:solidFill>
                  <a:srgbClr val="B4191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von Elisabeth Kübler-Ross)</a:t>
            </a:r>
            <a:endParaRPr lang="de-CH" sz="1400" i="1" dirty="0">
              <a:solidFill>
                <a:srgbClr val="B4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57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422</Words>
  <Application>Microsoft Office PowerPoint</Application>
  <PresentationFormat>Breitbild</PresentationFormat>
  <Paragraphs>53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Zettel Martin</dc:creator>
  <cp:lastModifiedBy>Mathwig Frank</cp:lastModifiedBy>
  <cp:revision>215</cp:revision>
  <cp:lastPrinted>2022-09-01T13:35:57Z</cp:lastPrinted>
  <dcterms:created xsi:type="dcterms:W3CDTF">2020-07-24T11:00:09Z</dcterms:created>
  <dcterms:modified xsi:type="dcterms:W3CDTF">2022-09-01T13:46:55Z</dcterms:modified>
</cp:coreProperties>
</file>