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5"/>
  </p:notesMasterIdLst>
  <p:handoutMasterIdLst>
    <p:handoutMasterId r:id="rId16"/>
  </p:handoutMasterIdLst>
  <p:sldIdLst>
    <p:sldId id="301" r:id="rId2"/>
    <p:sldId id="590" r:id="rId3"/>
    <p:sldId id="312" r:id="rId4"/>
    <p:sldId id="336" r:id="rId5"/>
    <p:sldId id="579" r:id="rId6"/>
    <p:sldId id="580" r:id="rId7"/>
    <p:sldId id="582" r:id="rId8"/>
    <p:sldId id="583" r:id="rId9"/>
    <p:sldId id="585" r:id="rId10"/>
    <p:sldId id="587" r:id="rId11"/>
    <p:sldId id="586" r:id="rId12"/>
    <p:sldId id="588" r:id="rId13"/>
    <p:sldId id="589" r:id="rId1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AA1919"/>
    <a:srgbClr val="4C81B1"/>
    <a:srgbClr val="898989"/>
    <a:srgbClr val="CC3300"/>
    <a:srgbClr val="EC7C7C"/>
    <a:srgbClr val="000000"/>
    <a:srgbClr val="FFFF99"/>
    <a:srgbClr val="FFFF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866" autoAdjust="0"/>
  </p:normalViewPr>
  <p:slideViewPr>
    <p:cSldViewPr snapToGrid="0">
      <p:cViewPr varScale="1">
        <p:scale>
          <a:sx n="128" d="100"/>
          <a:sy n="128" d="100"/>
        </p:scale>
        <p:origin x="9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92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59EE6-41B1-4E4B-B407-7A20978176BC}" type="datetimeFigureOut">
              <a:rPr lang="de-CH" smtClean="0"/>
              <a:t>26.10.2020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BC39E-475E-4FBE-8EAD-E82063C8D6F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7132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9E5A9-D063-4398-A884-C4F3A946FC5F}" type="datetimeFigureOut">
              <a:rPr lang="de-CH" smtClean="0"/>
              <a:t>26.10.2020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6597"/>
            <a:ext cx="5438775" cy="39100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71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71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9F97B-7E99-4DAF-9F4F-A84C023864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1984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2899-131B-4094-917D-8F1DCAB09FEB}" type="datetime1">
              <a:rPr lang="de-CH" smtClean="0"/>
              <a:t>26.10.2020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‹Nr.›</a:t>
            </a:fld>
            <a:endParaRPr lang="de-CH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1" y="746199"/>
            <a:ext cx="1928579" cy="107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45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BB9A-37B9-4CC7-817C-D8465E18970E}" type="datetime1">
              <a:rPr lang="de-CH" smtClean="0"/>
              <a:t>26.10.2020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3878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889C-2BD2-480A-8574-D0ACDC6564F5}" type="datetime1">
              <a:rPr lang="de-CH" smtClean="0"/>
              <a:t>26.10.2020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167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17C5-94E4-48F1-B6D8-1C86723DE36B}" type="datetime1">
              <a:rPr lang="de-CH" smtClean="0"/>
              <a:t>26.10.2020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18093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2593-8361-4711-B40F-BE27F6BCF06D}" type="datetime1">
              <a:rPr lang="de-CH" smtClean="0"/>
              <a:t>26.10.2020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1772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DC13C-ACE1-406D-92CC-F1C4F947A9FA}" type="datetime1">
              <a:rPr lang="de-CH" smtClean="0"/>
              <a:t>26.10.2020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4106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68F3-96FE-4BF0-98E4-440730AA2E1A}" type="datetime1">
              <a:rPr lang="de-CH" smtClean="0"/>
              <a:t>26.10.2020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081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07BB-E926-4D51-A6FA-2F39F59D58A0}" type="datetime1">
              <a:rPr lang="de-CH" smtClean="0"/>
              <a:t>26.10.2020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6953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6E02E-D668-4C50-AB6E-0386D9ADDA99}" type="datetime1">
              <a:rPr lang="de-CH" smtClean="0"/>
              <a:t>26.10.2020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3294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AFC4-2BFB-4293-B40C-F713A2751C9B}" type="datetime1">
              <a:rPr lang="de-CH" smtClean="0"/>
              <a:t>26.10.2020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9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07C9-89D5-4C5E-8AD1-DD506A8B0B4E}" type="datetime1">
              <a:rPr lang="de-CH" smtClean="0"/>
              <a:t>26.10.2020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625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3A764-1D00-42F1-9866-97DBCAD3C686}" type="datetime1">
              <a:rPr lang="de-CH" smtClean="0"/>
              <a:t>26.10.2020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C387F-9D3C-477A-8F52-B144F60DA1E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820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1143000" y="247398"/>
            <a:ext cx="6858000" cy="1790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4500" dirty="0" err="1" smtClean="0">
                <a:solidFill>
                  <a:srgbClr val="A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Kinderwünsche</a:t>
            </a:r>
            <a:endParaRPr lang="de-CH" sz="2500" dirty="0">
              <a:solidFill>
                <a:srgbClr val="AA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Untertitel 2"/>
          <p:cNvSpPr txBox="1">
            <a:spLocks/>
          </p:cNvSpPr>
          <p:nvPr/>
        </p:nvSpPr>
        <p:spPr>
          <a:xfrm>
            <a:off x="1143000" y="1703797"/>
            <a:ext cx="7372350" cy="45004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600"/>
              </a:lnSpc>
              <a:spcBef>
                <a:spcPts val="0"/>
              </a:spcBef>
              <a:buNone/>
              <a:tabLst>
                <a:tab pos="432000" algn="l"/>
              </a:tabLst>
            </a:pPr>
            <a:r>
              <a:rPr lang="de-CH" sz="3000" dirty="0" smtClean="0">
                <a:solidFill>
                  <a:srgbClr val="A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Eltern wünschen und was Kindern zu wünschen wäre</a:t>
            </a:r>
            <a:endParaRPr lang="de-CH" sz="3000" dirty="0">
              <a:solidFill>
                <a:srgbClr val="AA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3600"/>
              </a:lnSpc>
              <a:spcBef>
                <a:spcPts val="0"/>
              </a:spcBef>
              <a:buNone/>
              <a:tabLst>
                <a:tab pos="432000" algn="l"/>
              </a:tabLst>
            </a:pPr>
            <a:endParaRPr lang="de-CH" sz="3000" dirty="0">
              <a:solidFill>
                <a:srgbClr val="AA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2600" i="1" dirty="0" smtClean="0">
                <a:solidFill>
                  <a:srgbClr val="A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Frauenkonferenz</a:t>
            </a:r>
          </a:p>
          <a:p>
            <a:pPr marL="0" indent="0">
              <a:buNone/>
            </a:pPr>
            <a:r>
              <a:rPr lang="de-DE" sz="2200" i="1" dirty="0" smtClean="0">
                <a:solidFill>
                  <a:srgbClr val="A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de-DE" sz="2200" i="1" dirty="0">
                <a:solidFill>
                  <a:srgbClr val="A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 auf ein </a:t>
            </a:r>
            <a:r>
              <a:rPr lang="de-DE" sz="2200" i="1" dirty="0" smtClean="0">
                <a:solidFill>
                  <a:srgbClr val="A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Kind?</a:t>
            </a:r>
          </a:p>
          <a:p>
            <a:pPr marL="0" indent="0">
              <a:buNone/>
            </a:pPr>
            <a:r>
              <a:rPr lang="de-DE" sz="2200" i="1" dirty="0" smtClean="0">
                <a:solidFill>
                  <a:srgbClr val="A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sz="2200" i="1" dirty="0">
                <a:solidFill>
                  <a:srgbClr val="A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evangelische Sicht auf die reproduktive Autonomie</a:t>
            </a:r>
            <a:endParaRPr lang="de-CH" sz="2200" i="1" dirty="0">
              <a:solidFill>
                <a:srgbClr val="AA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CH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Frank </a:t>
            </a:r>
            <a:r>
              <a:rPr lang="fr-CH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Mathwig</a:t>
            </a:r>
            <a:endParaRPr lang="fr-CH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2000" dirty="0" smtClean="0">
                <a:solidFill>
                  <a:srgbClr val="A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Bern, 26. </a:t>
            </a:r>
            <a:r>
              <a:rPr lang="fr-CH" sz="2000" dirty="0" err="1" smtClean="0">
                <a:solidFill>
                  <a:srgbClr val="A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Oktober</a:t>
            </a:r>
            <a:r>
              <a:rPr lang="fr-CH" sz="2000" dirty="0" smtClean="0">
                <a:solidFill>
                  <a:srgbClr val="A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2020</a:t>
            </a:r>
            <a:endParaRPr lang="fr-CH" sz="2000" dirty="0">
              <a:solidFill>
                <a:srgbClr val="AA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592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702000" y="1364571"/>
            <a:ext cx="7740000" cy="5314903"/>
          </a:xfrm>
        </p:spPr>
        <p:txBody>
          <a:bodyPr>
            <a:noAutofit/>
          </a:bodyPr>
          <a:lstStyle/>
          <a:p>
            <a:pPr marL="457200" indent="-457200">
              <a:lnSpc>
                <a:spcPts val="34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AutoNum type="arabicPeriod"/>
            </a:pPr>
            <a:r>
              <a:rPr lang="de-CH" dirty="0">
                <a:solidFill>
                  <a:srgbClr val="4C81B1"/>
                </a:solidFill>
              </a:rPr>
              <a:t>das Leben, mit dem wir </a:t>
            </a:r>
            <a:r>
              <a:rPr lang="de-CH" i="1" dirty="0">
                <a:solidFill>
                  <a:srgbClr val="4C81B1"/>
                </a:solidFill>
              </a:rPr>
              <a:t>umgehen </a:t>
            </a:r>
            <a:r>
              <a:rPr lang="de-CH" dirty="0">
                <a:solidFill>
                  <a:srgbClr val="4C81B1"/>
                </a:solidFill>
              </a:rPr>
              <a:t>(in den Biotechnologien und in der Medizin das </a:t>
            </a:r>
            <a:r>
              <a:rPr lang="de-CH" i="1" dirty="0">
                <a:solidFill>
                  <a:srgbClr val="4C81B1"/>
                </a:solidFill>
              </a:rPr>
              <a:t>Objekt </a:t>
            </a:r>
            <a:r>
              <a:rPr lang="de-CH" dirty="0">
                <a:solidFill>
                  <a:srgbClr val="4C81B1"/>
                </a:solidFill>
              </a:rPr>
              <a:t>des Handelns) = </a:t>
            </a:r>
            <a:r>
              <a:rPr lang="de-CH" i="1" dirty="0" err="1">
                <a:solidFill>
                  <a:srgbClr val="C00000"/>
                </a:solidFill>
              </a:rPr>
              <a:t>zoë</a:t>
            </a:r>
            <a:r>
              <a:rPr lang="de-CH" i="1" dirty="0">
                <a:solidFill>
                  <a:srgbClr val="C00000"/>
                </a:solidFill>
              </a:rPr>
              <a:t> </a:t>
            </a:r>
            <a:r>
              <a:rPr lang="de-CH" dirty="0">
                <a:solidFill>
                  <a:srgbClr val="C00000"/>
                </a:solidFill>
              </a:rPr>
              <a:t>(Zoologie)</a:t>
            </a:r>
          </a:p>
          <a:p>
            <a:pPr marL="457200" indent="-457200">
              <a:lnSpc>
                <a:spcPts val="34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AutoNum type="arabicPeriod"/>
            </a:pPr>
            <a:r>
              <a:rPr lang="de-CH" dirty="0">
                <a:solidFill>
                  <a:srgbClr val="4C81B1"/>
                </a:solidFill>
              </a:rPr>
              <a:t>das Leben, das wir </a:t>
            </a:r>
            <a:r>
              <a:rPr lang="de-CH" i="1" dirty="0">
                <a:solidFill>
                  <a:srgbClr val="4C81B1"/>
                </a:solidFill>
              </a:rPr>
              <a:t>führen</a:t>
            </a:r>
            <a:r>
              <a:rPr lang="de-CH" dirty="0">
                <a:solidFill>
                  <a:srgbClr val="4C81B1"/>
                </a:solidFill>
              </a:rPr>
              <a:t> (als Erlebtes gemeinsam gestaltetes Leben) = </a:t>
            </a:r>
            <a:r>
              <a:rPr lang="de-CH" i="1" dirty="0" err="1">
                <a:solidFill>
                  <a:srgbClr val="C00000"/>
                </a:solidFill>
              </a:rPr>
              <a:t>bíos</a:t>
            </a:r>
            <a:r>
              <a:rPr lang="de-CH" i="1" dirty="0">
                <a:solidFill>
                  <a:srgbClr val="C00000"/>
                </a:solidFill>
              </a:rPr>
              <a:t> </a:t>
            </a:r>
            <a:r>
              <a:rPr lang="de-CH" dirty="0">
                <a:solidFill>
                  <a:srgbClr val="C00000"/>
                </a:solidFill>
              </a:rPr>
              <a:t>(Biographie)</a:t>
            </a:r>
          </a:p>
          <a:p>
            <a:pPr marL="457200" indent="-457200">
              <a:lnSpc>
                <a:spcPts val="34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AutoNum type="arabicPeriod"/>
            </a:pPr>
            <a:r>
              <a:rPr lang="de-CH" dirty="0">
                <a:solidFill>
                  <a:srgbClr val="4C81B1"/>
                </a:solidFill>
              </a:rPr>
              <a:t>das Leben, an dem wir </a:t>
            </a:r>
            <a:r>
              <a:rPr lang="de-CH" i="1" dirty="0">
                <a:solidFill>
                  <a:srgbClr val="4C81B1"/>
                </a:solidFill>
              </a:rPr>
              <a:t>teilhaben </a:t>
            </a:r>
            <a:r>
              <a:rPr lang="de-CH" dirty="0">
                <a:solidFill>
                  <a:srgbClr val="4C81B1"/>
                </a:solidFill>
              </a:rPr>
              <a:t>(sowohl in einem sozialen als auch transzendenten Sinn)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7505896" y="6463450"/>
            <a:ext cx="936104" cy="21602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CH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58AFFE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A7D2E8A7-4B48-4FC5-A5CB-F9F84425D4AA}" type="slidenum">
              <a:rPr lang="de-DE" smtClean="0">
                <a:solidFill>
                  <a:srgbClr val="898989"/>
                </a:solidFill>
              </a:rPr>
              <a:pPr/>
              <a:t>10</a:t>
            </a:fld>
            <a:endParaRPr lang="de-DE" dirty="0">
              <a:solidFill>
                <a:srgbClr val="898989"/>
              </a:solidFill>
            </a:endParaRPr>
          </a:p>
        </p:txBody>
      </p:sp>
      <p:sp>
        <p:nvSpPr>
          <p:cNvPr id="10" name="Titel 1">
            <a:extLst>
              <a:ext uri="{FF2B5EF4-FFF2-40B4-BE49-F238E27FC236}">
                <a16:creationId xmlns="" xmlns:a16="http://schemas.microsoft.com/office/drawing/2014/main" id="{C6AF2695-2C28-400C-9062-251C661FB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8880"/>
          </a:xfrm>
        </p:spPr>
        <p:txBody>
          <a:bodyPr>
            <a:normAutofit/>
          </a:bodyPr>
          <a:lstStyle/>
          <a:p>
            <a:r>
              <a:rPr lang="de-CH" sz="2800" dirty="0">
                <a:latin typeface="Arial" panose="020B0604020202020204" pitchFamily="34" charset="0"/>
                <a:cs typeface="Arial" panose="020B0604020202020204" pitchFamily="34" charset="0"/>
              </a:rPr>
              <a:t>Drei Perspektiven auf Leben</a:t>
            </a:r>
          </a:p>
        </p:txBody>
      </p:sp>
    </p:spTree>
    <p:extLst>
      <p:ext uri="{BB962C8B-B14F-4D97-AF65-F5344CB8AC3E}">
        <p14:creationId xmlns:p14="http://schemas.microsoft.com/office/powerpoint/2010/main" val="2202064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11</a:t>
            </a:fld>
            <a:endParaRPr lang="de-CH"/>
          </a:p>
        </p:txBody>
      </p:sp>
      <p:sp>
        <p:nvSpPr>
          <p:cNvPr id="5" name="Titel 1">
            <a:extLst>
              <a:ext uri="{FF2B5EF4-FFF2-40B4-BE49-F238E27FC236}">
                <a16:creationId xmlns="" xmlns:a16="http://schemas.microsoft.com/office/drawing/2014/main" id="{2EA3EF7D-B5F3-473F-86B8-0C58AE2F5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8880"/>
          </a:xfrm>
        </p:spPr>
        <p:txBody>
          <a:bodyPr>
            <a:normAutofit/>
          </a:bodyPr>
          <a:lstStyle/>
          <a:p>
            <a:r>
              <a:rPr lang="de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Natalität</a:t>
            </a:r>
            <a:endParaRPr lang="de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28651" y="1872644"/>
            <a:ext cx="5937042" cy="2766812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spcBef>
                <a:spcPts val="0"/>
              </a:spcBef>
              <a:buNone/>
            </a:pPr>
            <a:r>
              <a:rPr lang="de-DE" sz="2400" dirty="0">
                <a:solidFill>
                  <a:srgbClr val="4C81B1"/>
                </a:solidFill>
              </a:rPr>
              <a:t>«Der Neubeginn, der mit jeder Geburt in die Welt kommt, kann sich in der Welt nur darum zur Geltung bringen, weil dem Neuankömmling die Fähigkeit zukommt, selbst einen Anfang zu </a:t>
            </a:r>
            <a:r>
              <a:rPr lang="de-DE" sz="2400" dirty="0" smtClean="0">
                <a:solidFill>
                  <a:srgbClr val="4C81B1"/>
                </a:solidFill>
              </a:rPr>
              <a:t>machen</a:t>
            </a:r>
            <a:r>
              <a:rPr lang="de-DE" sz="2400" dirty="0">
                <a:solidFill>
                  <a:srgbClr val="4C81B1"/>
                </a:solidFill>
              </a:rPr>
              <a:t>, d.h. zu handeln.»</a:t>
            </a:r>
            <a:endParaRPr lang="de-CH" sz="2400" dirty="0">
              <a:solidFill>
                <a:srgbClr val="4C81B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28650" y="5741207"/>
            <a:ext cx="78324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i="1" dirty="0"/>
              <a:t>Hannah Arendt, Vita </a:t>
            </a:r>
            <a:r>
              <a:rPr lang="de-DE" sz="1200" i="1" dirty="0" err="1"/>
              <a:t>Activa</a:t>
            </a:r>
            <a:r>
              <a:rPr lang="de-DE" sz="1200" i="1" dirty="0"/>
              <a:t> oder Vom tätigen Leben, München </a:t>
            </a:r>
            <a:r>
              <a:rPr lang="de-DE" sz="1200" i="1" baseline="30000" dirty="0"/>
              <a:t>6</a:t>
            </a:r>
            <a:r>
              <a:rPr lang="de-DE" sz="1200" i="1" dirty="0"/>
              <a:t>1989, 14</a:t>
            </a:r>
            <a:endParaRPr lang="de-DE" sz="120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FFCCCC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55" r="13582"/>
          <a:stretch/>
        </p:blipFill>
        <p:spPr>
          <a:xfrm flipH="1">
            <a:off x="6423285" y="1244184"/>
            <a:ext cx="2720715" cy="3395272"/>
          </a:xfrm>
          <a:prstGeom prst="ellipse">
            <a:avLst/>
          </a:prstGeom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158592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702000" y="1364571"/>
            <a:ext cx="7740000" cy="5314903"/>
          </a:xfrm>
        </p:spPr>
        <p:txBody>
          <a:bodyPr>
            <a:noAutofit/>
          </a:bodyPr>
          <a:lstStyle/>
          <a:p>
            <a:pPr marL="457200" indent="-457200">
              <a:lnSpc>
                <a:spcPts val="2800"/>
              </a:lnSpc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AutoNum type="arabicPeriod"/>
            </a:pPr>
            <a:r>
              <a:rPr lang="de-CH" sz="2000" dirty="0" smtClean="0">
                <a:solidFill>
                  <a:srgbClr val="C00000"/>
                </a:solidFill>
              </a:rPr>
              <a:t>Was wird mit der Ablehnung der Fortpflanzungsmedizin </a:t>
            </a:r>
            <a:r>
              <a:rPr lang="de-CH" sz="2000" dirty="0" err="1" smtClean="0">
                <a:solidFill>
                  <a:srgbClr val="C00000"/>
                </a:solidFill>
              </a:rPr>
              <a:t>vertei-digt</a:t>
            </a:r>
            <a:r>
              <a:rPr lang="de-CH" sz="2000" dirty="0" smtClean="0">
                <a:solidFill>
                  <a:srgbClr val="C00000"/>
                </a:solidFill>
              </a:rPr>
              <a:t>: </a:t>
            </a:r>
            <a:r>
              <a:rPr lang="de-DE" sz="2000" dirty="0">
                <a:solidFill>
                  <a:srgbClr val="C00000"/>
                </a:solidFill>
              </a:rPr>
              <a:t>das ungeborene Leben, die heterosexuelle Elternschaft oder die traditionell-patriarchale Ordnung </a:t>
            </a:r>
            <a:r>
              <a:rPr lang="de-DE" sz="2000" dirty="0" smtClean="0">
                <a:solidFill>
                  <a:srgbClr val="C00000"/>
                </a:solidFill>
              </a:rPr>
              <a:t>dahinter? </a:t>
            </a:r>
          </a:p>
          <a:p>
            <a:pPr marL="457200" indent="-457200">
              <a:lnSpc>
                <a:spcPts val="2800"/>
              </a:lnSpc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AutoNum type="arabicPeriod"/>
            </a:pPr>
            <a:r>
              <a:rPr lang="de-DE" sz="2000" dirty="0" smtClean="0">
                <a:solidFill>
                  <a:srgbClr val="C00000"/>
                </a:solidFill>
              </a:rPr>
              <a:t>Sollte zukünftigen </a:t>
            </a:r>
            <a:r>
              <a:rPr lang="de-DE" sz="2000" dirty="0">
                <a:solidFill>
                  <a:srgbClr val="C00000"/>
                </a:solidFill>
              </a:rPr>
              <a:t>Kindern </a:t>
            </a:r>
            <a:r>
              <a:rPr lang="de-DE" sz="2000" dirty="0" smtClean="0">
                <a:solidFill>
                  <a:srgbClr val="C00000"/>
                </a:solidFill>
              </a:rPr>
              <a:t>unterstellt werden, </a:t>
            </a:r>
            <a:r>
              <a:rPr lang="de-DE" sz="2000" dirty="0">
                <a:solidFill>
                  <a:srgbClr val="C00000"/>
                </a:solidFill>
              </a:rPr>
              <a:t>dass es für sie wesentlich </a:t>
            </a:r>
            <a:r>
              <a:rPr lang="de-DE" sz="2000" dirty="0" smtClean="0">
                <a:solidFill>
                  <a:srgbClr val="C00000"/>
                </a:solidFill>
              </a:rPr>
              <a:t>ist, in den </a:t>
            </a:r>
            <a:r>
              <a:rPr lang="de-DE" sz="2000" dirty="0">
                <a:solidFill>
                  <a:srgbClr val="C00000"/>
                </a:solidFill>
              </a:rPr>
              <a:t>Familienverhältnissen zu leben, die alter-</a:t>
            </a:r>
            <a:r>
              <a:rPr lang="de-DE" sz="2000" dirty="0" err="1">
                <a:solidFill>
                  <a:srgbClr val="C00000"/>
                </a:solidFill>
              </a:rPr>
              <a:t>nativlos</a:t>
            </a:r>
            <a:r>
              <a:rPr lang="de-DE" sz="2000" dirty="0">
                <a:solidFill>
                  <a:srgbClr val="C00000"/>
                </a:solidFill>
              </a:rPr>
              <a:t> die unseren </a:t>
            </a:r>
            <a:r>
              <a:rPr lang="de-DE" sz="2000" dirty="0" smtClean="0">
                <a:solidFill>
                  <a:srgbClr val="C00000"/>
                </a:solidFill>
              </a:rPr>
              <a:t>waren?</a:t>
            </a:r>
          </a:p>
          <a:p>
            <a:pPr marL="457200" indent="-457200">
              <a:lnSpc>
                <a:spcPts val="2800"/>
              </a:lnSpc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AutoNum type="arabicPeriod"/>
            </a:pPr>
            <a:r>
              <a:rPr lang="de-DE" sz="2000" dirty="0" smtClean="0">
                <a:solidFill>
                  <a:srgbClr val="C00000"/>
                </a:solidFill>
              </a:rPr>
              <a:t>Die Behauptung von der Alternativlosigkeit heterosexueller Elternschaft reduziert Kinder auf ihre </a:t>
            </a:r>
            <a:r>
              <a:rPr lang="de-DE" sz="2000" dirty="0" err="1" smtClean="0">
                <a:solidFill>
                  <a:srgbClr val="C00000"/>
                </a:solidFill>
              </a:rPr>
              <a:t>blosse</a:t>
            </a:r>
            <a:r>
              <a:rPr lang="de-DE" sz="2000" dirty="0" smtClean="0">
                <a:solidFill>
                  <a:srgbClr val="C00000"/>
                </a:solidFill>
              </a:rPr>
              <a:t> biologische Existenz.</a:t>
            </a:r>
          </a:p>
          <a:p>
            <a:pPr marL="457200" indent="-457200">
              <a:lnSpc>
                <a:spcPts val="2800"/>
              </a:lnSpc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AutoNum type="arabicPeriod"/>
            </a:pPr>
            <a:r>
              <a:rPr lang="de-DE" sz="2000" dirty="0">
                <a:solidFill>
                  <a:srgbClr val="C00000"/>
                </a:solidFill>
              </a:rPr>
              <a:t>Das eigentliche Drama des reproduktionsmedizinischen </a:t>
            </a:r>
            <a:r>
              <a:rPr lang="de-DE" sz="2000" dirty="0" smtClean="0">
                <a:solidFill>
                  <a:srgbClr val="C00000"/>
                </a:solidFill>
              </a:rPr>
              <a:t>Zeit-alters </a:t>
            </a:r>
            <a:r>
              <a:rPr lang="de-DE" sz="2000" dirty="0">
                <a:solidFill>
                  <a:srgbClr val="C00000"/>
                </a:solidFill>
              </a:rPr>
              <a:t>besteht im Verlust der Idee von der Unverfügbarkeit </a:t>
            </a:r>
            <a:r>
              <a:rPr lang="de-DE" sz="2000" dirty="0" smtClean="0">
                <a:solidFill>
                  <a:srgbClr val="C00000"/>
                </a:solidFill>
              </a:rPr>
              <a:t>je-des </a:t>
            </a:r>
            <a:r>
              <a:rPr lang="de-DE" sz="2000" dirty="0">
                <a:solidFill>
                  <a:srgbClr val="C00000"/>
                </a:solidFill>
              </a:rPr>
              <a:t>Neuankömmlings in der </a:t>
            </a:r>
            <a:r>
              <a:rPr lang="de-DE" sz="2000" dirty="0" smtClean="0">
                <a:solidFill>
                  <a:srgbClr val="C00000"/>
                </a:solidFill>
              </a:rPr>
              <a:t>Welt.</a:t>
            </a:r>
            <a:endParaRPr lang="de-CH" sz="2000" dirty="0">
              <a:solidFill>
                <a:srgbClr val="C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7495450" y="6326572"/>
            <a:ext cx="936104" cy="21602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CH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58AFFE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A7D2E8A7-4B48-4FC5-A5CB-F9F84425D4AA}" type="slidenum">
              <a:rPr lang="de-DE" smtClean="0">
                <a:solidFill>
                  <a:srgbClr val="898989"/>
                </a:solidFill>
              </a:rPr>
              <a:pPr/>
              <a:t>12</a:t>
            </a:fld>
            <a:endParaRPr lang="de-DE" dirty="0">
              <a:solidFill>
                <a:srgbClr val="898989"/>
              </a:solidFill>
            </a:endParaRPr>
          </a:p>
        </p:txBody>
      </p:sp>
      <p:sp>
        <p:nvSpPr>
          <p:cNvPr id="10" name="Titel 1">
            <a:extLst>
              <a:ext uri="{FF2B5EF4-FFF2-40B4-BE49-F238E27FC236}">
                <a16:creationId xmlns="" xmlns:a16="http://schemas.microsoft.com/office/drawing/2014/main" id="{C6AF2695-2C28-400C-9062-251C661FB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8880"/>
          </a:xfrm>
        </p:spPr>
        <p:txBody>
          <a:bodyPr>
            <a:normAutofit/>
          </a:bodyPr>
          <a:lstStyle/>
          <a:p>
            <a:r>
              <a:rPr lang="de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Thesen</a:t>
            </a:r>
            <a:endParaRPr lang="de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567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702000" y="1364571"/>
            <a:ext cx="7740000" cy="5314903"/>
          </a:xfrm>
        </p:spPr>
        <p:txBody>
          <a:bodyPr>
            <a:noAutofit/>
          </a:bodyPr>
          <a:lstStyle/>
          <a:p>
            <a:pPr marL="457200" indent="-457200">
              <a:lnSpc>
                <a:spcPts val="3000"/>
              </a:lnSpc>
              <a:spcBef>
                <a:spcPts val="0"/>
              </a:spcBef>
              <a:spcAft>
                <a:spcPts val="2400"/>
              </a:spcAft>
              <a:buClr>
                <a:srgbClr val="C00000"/>
              </a:buClr>
              <a:buFont typeface="+mj-lt"/>
              <a:buAutoNum type="arabicPeriod" startAt="5"/>
            </a:pPr>
            <a:r>
              <a:rPr lang="de-DE" sz="2000" dirty="0" smtClean="0">
                <a:solidFill>
                  <a:srgbClr val="C00000"/>
                </a:solidFill>
              </a:rPr>
              <a:t>Ist der </a:t>
            </a:r>
            <a:r>
              <a:rPr lang="de-DE" sz="2000" dirty="0">
                <a:solidFill>
                  <a:srgbClr val="C00000"/>
                </a:solidFill>
              </a:rPr>
              <a:t>Gott der Bibel, der Geber allen Leben, nicht viel eher bei den Neuankömmlingen in der </a:t>
            </a:r>
            <a:r>
              <a:rPr lang="de-DE" sz="2000" dirty="0" smtClean="0">
                <a:solidFill>
                  <a:srgbClr val="C00000"/>
                </a:solidFill>
              </a:rPr>
              <a:t>Welt </a:t>
            </a:r>
            <a:r>
              <a:rPr lang="de-DE" sz="2000" dirty="0">
                <a:solidFill>
                  <a:srgbClr val="C00000"/>
                </a:solidFill>
              </a:rPr>
              <a:t>als bei denen, die entweder (nur) </a:t>
            </a:r>
            <a:r>
              <a:rPr lang="de-DE" sz="2000" i="1" dirty="0">
                <a:solidFill>
                  <a:srgbClr val="C00000"/>
                </a:solidFill>
              </a:rPr>
              <a:t>bestimmte Kinder </a:t>
            </a:r>
            <a:r>
              <a:rPr lang="de-DE" sz="2000" dirty="0">
                <a:solidFill>
                  <a:srgbClr val="C00000"/>
                </a:solidFill>
              </a:rPr>
              <a:t>oder Kinder (nur) für </a:t>
            </a:r>
            <a:r>
              <a:rPr lang="de-DE" sz="2000" i="1" dirty="0">
                <a:solidFill>
                  <a:srgbClr val="C00000"/>
                </a:solidFill>
              </a:rPr>
              <a:t>bestimmte </a:t>
            </a:r>
            <a:r>
              <a:rPr lang="de-DE" sz="2000" i="1" dirty="0" smtClean="0">
                <a:solidFill>
                  <a:srgbClr val="C00000"/>
                </a:solidFill>
              </a:rPr>
              <a:t>Familien(</a:t>
            </a:r>
            <a:r>
              <a:rPr lang="de-DE" sz="2000" i="1" dirty="0" err="1" smtClean="0">
                <a:solidFill>
                  <a:srgbClr val="C00000"/>
                </a:solidFill>
              </a:rPr>
              <a:t>konstellationen</a:t>
            </a:r>
            <a:r>
              <a:rPr lang="de-DE" sz="2000" i="1" dirty="0" smtClean="0">
                <a:solidFill>
                  <a:srgbClr val="C00000"/>
                </a:solidFill>
              </a:rPr>
              <a:t>) </a:t>
            </a:r>
            <a:r>
              <a:rPr lang="de-DE" sz="2000" dirty="0" smtClean="0">
                <a:solidFill>
                  <a:srgbClr val="C00000"/>
                </a:solidFill>
              </a:rPr>
              <a:t>wollen?</a:t>
            </a:r>
          </a:p>
          <a:p>
            <a:pPr marL="457200" indent="-457200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AutoNum type="arabicPeriod" startAt="5"/>
            </a:pPr>
            <a:r>
              <a:rPr lang="de-DE" sz="2000" dirty="0" smtClean="0">
                <a:solidFill>
                  <a:srgbClr val="C00000"/>
                </a:solidFill>
              </a:rPr>
              <a:t>Eine theologisch-ethischen fortpflanzungsmedizinische Maxime: </a:t>
            </a:r>
            <a:r>
              <a:rPr lang="de-DE" sz="2000" i="1" dirty="0" smtClean="0">
                <a:solidFill>
                  <a:srgbClr val="C00000"/>
                </a:solidFill>
              </a:rPr>
              <a:t>Biotechnologisches </a:t>
            </a:r>
            <a:r>
              <a:rPr lang="de-DE" sz="2000" i="1" dirty="0">
                <a:solidFill>
                  <a:srgbClr val="C00000"/>
                </a:solidFill>
              </a:rPr>
              <a:t>Handeln ist daran zu orientieren, dass sich die Menschen, die daraus hervorgehen, immer und unmittelbar als Geschöpfe Gottes verstehen und erleben und von ihren Mitmenschen als solche wahrgenommen werden können</a:t>
            </a:r>
            <a:r>
              <a:rPr lang="de-DE" sz="2000" i="1" dirty="0" smtClean="0">
                <a:solidFill>
                  <a:srgbClr val="C00000"/>
                </a:solidFill>
              </a:rPr>
              <a:t>.</a:t>
            </a:r>
            <a:endParaRPr lang="de-CH" sz="2000" dirty="0">
              <a:solidFill>
                <a:srgbClr val="C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7495450" y="6326572"/>
            <a:ext cx="936104" cy="21602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CH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58AFFE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A7D2E8A7-4B48-4FC5-A5CB-F9F84425D4AA}" type="slidenum">
              <a:rPr lang="de-DE" smtClean="0">
                <a:solidFill>
                  <a:srgbClr val="898989"/>
                </a:solidFill>
              </a:rPr>
              <a:pPr/>
              <a:t>13</a:t>
            </a:fld>
            <a:endParaRPr lang="de-DE" dirty="0">
              <a:solidFill>
                <a:srgbClr val="898989"/>
              </a:solidFill>
            </a:endParaRPr>
          </a:p>
        </p:txBody>
      </p:sp>
      <p:sp>
        <p:nvSpPr>
          <p:cNvPr id="10" name="Titel 1">
            <a:extLst>
              <a:ext uri="{FF2B5EF4-FFF2-40B4-BE49-F238E27FC236}">
                <a16:creationId xmlns="" xmlns:a16="http://schemas.microsoft.com/office/drawing/2014/main" id="{C6AF2695-2C28-400C-9062-251C661FB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8880"/>
          </a:xfrm>
        </p:spPr>
        <p:txBody>
          <a:bodyPr>
            <a:normAutofit/>
          </a:bodyPr>
          <a:lstStyle/>
          <a:p>
            <a:r>
              <a:rPr lang="de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Thesen</a:t>
            </a:r>
            <a:endParaRPr lang="de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081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372588"/>
            <a:ext cx="7713376" cy="4351338"/>
          </a:xfrm>
        </p:spPr>
        <p:txBody>
          <a:bodyPr/>
          <a:lstStyle/>
          <a:p>
            <a:pPr marL="457200" indent="-45720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de-DE" sz="2400" dirty="0" smtClean="0">
                <a:solidFill>
                  <a:srgbClr val="4C81B1"/>
                </a:solidFill>
              </a:rPr>
              <a:t>kirchliche Zustimmung zur </a:t>
            </a:r>
            <a:r>
              <a:rPr lang="de-DE" sz="2400" i="1" dirty="0" smtClean="0">
                <a:solidFill>
                  <a:srgbClr val="4C81B1"/>
                </a:solidFill>
              </a:rPr>
              <a:t>Ehe für alle</a:t>
            </a:r>
          </a:p>
          <a:p>
            <a:pPr marL="457200" indent="-45720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de-DE" sz="2400" dirty="0" smtClean="0">
                <a:solidFill>
                  <a:srgbClr val="4C81B1"/>
                </a:solidFill>
              </a:rPr>
              <a:t>kirchliche Zustimmung zur Ausweitung der </a:t>
            </a:r>
            <a:r>
              <a:rPr lang="de-DE" sz="2400" dirty="0" err="1" smtClean="0">
                <a:solidFill>
                  <a:srgbClr val="4C81B1"/>
                </a:solidFill>
              </a:rPr>
              <a:t>Antiras-sismusstrafnorm</a:t>
            </a:r>
            <a:r>
              <a:rPr lang="de-DE" sz="2400" dirty="0" smtClean="0">
                <a:solidFill>
                  <a:srgbClr val="4C81B1"/>
                </a:solidFill>
              </a:rPr>
              <a:t> (Art. 261</a:t>
            </a:r>
            <a:r>
              <a:rPr lang="de-DE" sz="2400" baseline="30000" dirty="0" smtClean="0">
                <a:solidFill>
                  <a:srgbClr val="4C81B1"/>
                </a:solidFill>
              </a:rPr>
              <a:t>bis</a:t>
            </a:r>
            <a:r>
              <a:rPr lang="de-DE" sz="2400" dirty="0" smtClean="0">
                <a:solidFill>
                  <a:srgbClr val="4C81B1"/>
                </a:solidFill>
              </a:rPr>
              <a:t> StGB) auf die </a:t>
            </a:r>
            <a:r>
              <a:rPr lang="de-DE" sz="2400" i="1" dirty="0" smtClean="0">
                <a:solidFill>
                  <a:srgbClr val="4C81B1"/>
                </a:solidFill>
              </a:rPr>
              <a:t>sexuelle Orientierung</a:t>
            </a:r>
          </a:p>
          <a:p>
            <a:pPr marL="457200" indent="-45720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de-DE" sz="2400" dirty="0" smtClean="0">
                <a:solidFill>
                  <a:srgbClr val="4C81B1"/>
                </a:solidFill>
              </a:rPr>
              <a:t>nach kirchlicher Tradition bildet die Familie den er-</a:t>
            </a:r>
            <a:r>
              <a:rPr lang="de-DE" sz="2400" dirty="0" err="1" smtClean="0">
                <a:solidFill>
                  <a:srgbClr val="4C81B1"/>
                </a:solidFill>
              </a:rPr>
              <a:t>sten</a:t>
            </a:r>
            <a:r>
              <a:rPr lang="de-DE" sz="2400" dirty="0" smtClean="0">
                <a:solidFill>
                  <a:srgbClr val="4C81B1"/>
                </a:solidFill>
              </a:rPr>
              <a:t> und obersten </a:t>
            </a:r>
            <a:r>
              <a:rPr lang="de-DE" sz="2400" i="1" dirty="0" err="1" smtClean="0">
                <a:solidFill>
                  <a:srgbClr val="4C81B1"/>
                </a:solidFill>
              </a:rPr>
              <a:t>Ehezweck</a:t>
            </a:r>
            <a:endParaRPr lang="de-DE" sz="2400" i="1" dirty="0" smtClean="0">
              <a:solidFill>
                <a:srgbClr val="4C81B1"/>
              </a:solidFill>
            </a:endParaRPr>
          </a:p>
          <a:p>
            <a:pPr marL="457200" indent="-45720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de-DE" sz="2400" dirty="0" smtClean="0">
                <a:solidFill>
                  <a:srgbClr val="4C81B1"/>
                </a:solidFill>
              </a:rPr>
              <a:t>folgt aus der </a:t>
            </a:r>
            <a:r>
              <a:rPr lang="de-DE" sz="2400" i="1" dirty="0" smtClean="0">
                <a:solidFill>
                  <a:srgbClr val="4C81B1"/>
                </a:solidFill>
              </a:rPr>
              <a:t>Ehe für alle </a:t>
            </a:r>
            <a:r>
              <a:rPr lang="de-DE" sz="2400" dirty="0" smtClean="0">
                <a:solidFill>
                  <a:srgbClr val="4C81B1"/>
                </a:solidFill>
              </a:rPr>
              <a:t>auch die </a:t>
            </a:r>
            <a:r>
              <a:rPr lang="de-DE" sz="2400" i="1" dirty="0" smtClean="0">
                <a:solidFill>
                  <a:srgbClr val="4C81B1"/>
                </a:solidFill>
              </a:rPr>
              <a:t>Familie für alle</a:t>
            </a:r>
            <a:r>
              <a:rPr lang="de-DE" sz="2400" dirty="0" smtClean="0">
                <a:solidFill>
                  <a:srgbClr val="4C81B1"/>
                </a:solidFill>
              </a:rPr>
              <a:t>?</a:t>
            </a:r>
          </a:p>
          <a:p>
            <a:pPr marL="457200" indent="-45720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de-DE" sz="2400" dirty="0" smtClean="0">
                <a:solidFill>
                  <a:srgbClr val="4C81B1"/>
                </a:solidFill>
              </a:rPr>
              <a:t>die </a:t>
            </a:r>
            <a:r>
              <a:rPr lang="de-DE" sz="2400" i="1" dirty="0" smtClean="0">
                <a:solidFill>
                  <a:srgbClr val="4C81B1"/>
                </a:solidFill>
              </a:rPr>
              <a:t>Familie für alle </a:t>
            </a:r>
            <a:r>
              <a:rPr lang="de-DE" sz="2400" dirty="0" smtClean="0">
                <a:solidFill>
                  <a:srgbClr val="4C81B1"/>
                </a:solidFill>
              </a:rPr>
              <a:t>kann nur mit Hilfe der modernen Reproduktionstechnologien realisiert werden</a:t>
            </a:r>
          </a:p>
          <a:p>
            <a:pPr marL="457200" indent="-45720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endParaRPr lang="de-DE" sz="2400" dirty="0" smtClean="0">
              <a:solidFill>
                <a:srgbClr val="4C81B1"/>
              </a:solidFill>
            </a:endParaRPr>
          </a:p>
          <a:p>
            <a:pPr marL="0" indent="0">
              <a:lnSpc>
                <a:spcPts val="32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de-CH" i="1" dirty="0">
              <a:solidFill>
                <a:srgbClr val="4C81B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2</a:t>
            </a:fld>
            <a:endParaRPr lang="de-CH"/>
          </a:p>
        </p:txBody>
      </p:sp>
      <p:sp>
        <p:nvSpPr>
          <p:cNvPr id="5" name="Titel 1">
            <a:extLst>
              <a:ext uri="{FF2B5EF4-FFF2-40B4-BE49-F238E27FC236}">
                <a16:creationId xmlns="" xmlns:a16="http://schemas.microsoft.com/office/drawing/2014/main" id="{2EA3EF7D-B5F3-473F-86B8-0C58AE2F5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8880"/>
          </a:xfrm>
        </p:spPr>
        <p:txBody>
          <a:bodyPr>
            <a:normAutofit/>
          </a:bodyPr>
          <a:lstStyle/>
          <a:p>
            <a:r>
              <a:rPr lang="de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Ausgangslage</a:t>
            </a:r>
            <a:endParaRPr lang="de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426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8880"/>
          </a:xfrm>
        </p:spPr>
        <p:txBody>
          <a:bodyPr>
            <a:normAutofit/>
          </a:bodyPr>
          <a:lstStyle/>
          <a:p>
            <a:r>
              <a:rPr lang="de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Alte und neue Biotechniken</a:t>
            </a:r>
            <a:endParaRPr lang="de-CH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uppieren 27"/>
          <p:cNvGrpSpPr/>
          <p:nvPr/>
        </p:nvGrpSpPr>
        <p:grpSpPr>
          <a:xfrm>
            <a:off x="478748" y="1206332"/>
            <a:ext cx="7882484" cy="4386303"/>
            <a:chOff x="478748" y="1498637"/>
            <a:chExt cx="7882484" cy="4386303"/>
          </a:xfrm>
        </p:grpSpPr>
        <p:sp>
          <p:nvSpPr>
            <p:cNvPr id="3" name="Textfeld 2"/>
            <p:cNvSpPr txBox="1"/>
            <p:nvPr/>
          </p:nvSpPr>
          <p:spPr>
            <a:xfrm>
              <a:off x="2716967" y="1498637"/>
              <a:ext cx="371006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CH" sz="2400" dirty="0" smtClean="0">
                  <a:solidFill>
                    <a:srgbClr val="4C81B1"/>
                  </a:solidFill>
                </a:rPr>
                <a:t>Fortpflanzungstechniken</a:t>
              </a:r>
              <a:endParaRPr lang="de-CH" sz="2400" dirty="0">
                <a:solidFill>
                  <a:srgbClr val="4C81B1"/>
                </a:solidFill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891446" y="3115458"/>
              <a:ext cx="3043004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CH" sz="2400" i="1" dirty="0" err="1" smtClean="0">
                  <a:solidFill>
                    <a:srgbClr val="AA1919"/>
                  </a:solidFill>
                </a:rPr>
                <a:t>antinatale</a:t>
              </a:r>
              <a:r>
                <a:rPr lang="de-CH" sz="2400" dirty="0" smtClean="0">
                  <a:solidFill>
                    <a:srgbClr val="AA1919"/>
                  </a:solidFill>
                </a:rPr>
                <a:t> Geburtenkontrolle</a:t>
              </a:r>
              <a:endParaRPr lang="de-CH" sz="2400" dirty="0">
                <a:solidFill>
                  <a:srgbClr val="AA1919"/>
                </a:solidFill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4768276" y="3127068"/>
              <a:ext cx="3317511" cy="15696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400" i="1" dirty="0" err="1">
                  <a:solidFill>
                    <a:srgbClr val="00B050"/>
                  </a:solidFill>
                </a:rPr>
                <a:t>pronatale</a:t>
              </a:r>
              <a:r>
                <a:rPr lang="de-DE" sz="2400" i="1" dirty="0">
                  <a:solidFill>
                    <a:srgbClr val="00B050"/>
                  </a:solidFill>
                </a:rPr>
                <a:t> </a:t>
              </a:r>
              <a:r>
                <a:rPr lang="de-DE" sz="2400" dirty="0">
                  <a:solidFill>
                    <a:srgbClr val="00B050"/>
                  </a:solidFill>
                </a:rPr>
                <a:t>Fortpflanzungs-, Schwangerschafts- und Geburtenkontrolle</a:t>
              </a:r>
              <a:endParaRPr lang="de-CH" sz="2400" dirty="0">
                <a:solidFill>
                  <a:srgbClr val="00B050"/>
                </a:solidFill>
              </a:endParaRP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478748" y="5423274"/>
              <a:ext cx="38684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CH" sz="2400" i="1" dirty="0">
                  <a:solidFill>
                    <a:srgbClr val="AA1919"/>
                  </a:solidFill>
                </a:rPr>
                <a:t>Sex ohne Fortpflanzung</a:t>
              </a:r>
              <a:endParaRPr lang="de-CH" sz="2400" dirty="0">
                <a:solidFill>
                  <a:srgbClr val="AA1919"/>
                </a:solidFill>
              </a:endParaRPr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4492832" y="5423275"/>
              <a:ext cx="38684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CH" sz="2400" i="1" dirty="0" smtClean="0">
                  <a:solidFill>
                    <a:srgbClr val="00B050"/>
                  </a:solidFill>
                </a:rPr>
                <a:t>Fortpflanzung ohne Sex</a:t>
              </a:r>
              <a:endParaRPr lang="de-CH" sz="2400" dirty="0">
                <a:solidFill>
                  <a:srgbClr val="00B050"/>
                </a:solidFill>
              </a:endParaRPr>
            </a:p>
          </p:txBody>
        </p:sp>
        <p:cxnSp>
          <p:nvCxnSpPr>
            <p:cNvPr id="6" name="Gerade Verbindung mit Pfeil 5"/>
            <p:cNvCxnSpPr>
              <a:endCxn id="19" idx="0"/>
            </p:cNvCxnSpPr>
            <p:nvPr/>
          </p:nvCxnSpPr>
          <p:spPr>
            <a:xfrm flipH="1">
              <a:off x="2412948" y="2157826"/>
              <a:ext cx="1934200" cy="957632"/>
            </a:xfrm>
            <a:prstGeom prst="straightConnector1">
              <a:avLst/>
            </a:prstGeom>
            <a:ln w="38100">
              <a:solidFill>
                <a:srgbClr val="4C81B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mit Pfeil 22"/>
            <p:cNvCxnSpPr>
              <a:endCxn id="20" idx="0"/>
            </p:cNvCxnSpPr>
            <p:nvPr/>
          </p:nvCxnSpPr>
          <p:spPr>
            <a:xfrm>
              <a:off x="4768276" y="2157826"/>
              <a:ext cx="1658756" cy="969242"/>
            </a:xfrm>
            <a:prstGeom prst="straightConnector1">
              <a:avLst/>
            </a:prstGeom>
            <a:ln w="38100">
              <a:solidFill>
                <a:srgbClr val="4C81B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mit Pfeil 28"/>
            <p:cNvCxnSpPr/>
            <p:nvPr/>
          </p:nvCxnSpPr>
          <p:spPr>
            <a:xfrm>
              <a:off x="2412948" y="3998920"/>
              <a:ext cx="0" cy="1330083"/>
            </a:xfrm>
            <a:prstGeom prst="straightConnector1">
              <a:avLst/>
            </a:prstGeom>
            <a:ln w="38100">
              <a:solidFill>
                <a:srgbClr val="4C81B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mit Pfeil 30"/>
            <p:cNvCxnSpPr/>
            <p:nvPr/>
          </p:nvCxnSpPr>
          <p:spPr>
            <a:xfrm>
              <a:off x="6457950" y="4711718"/>
              <a:ext cx="469" cy="632275"/>
            </a:xfrm>
            <a:prstGeom prst="straightConnector1">
              <a:avLst/>
            </a:prstGeom>
            <a:ln w="38100">
              <a:solidFill>
                <a:srgbClr val="4C81B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feld 31"/>
          <p:cNvSpPr txBox="1"/>
          <p:nvPr/>
        </p:nvSpPr>
        <p:spPr>
          <a:xfrm>
            <a:off x="703132" y="5987019"/>
            <a:ext cx="17098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CH" dirty="0" smtClean="0"/>
              <a:t>Vergangenheit</a:t>
            </a:r>
            <a:endParaRPr lang="de-CH" dirty="0"/>
          </a:p>
        </p:txBody>
      </p:sp>
      <p:sp>
        <p:nvSpPr>
          <p:cNvPr id="35" name="Textfeld 34"/>
          <p:cNvSpPr txBox="1"/>
          <p:nvPr/>
        </p:nvSpPr>
        <p:spPr>
          <a:xfrm>
            <a:off x="6466852" y="5990558"/>
            <a:ext cx="17098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CH" dirty="0" smtClean="0"/>
              <a:t>Gegenwart</a:t>
            </a:r>
            <a:endParaRPr lang="de-CH" dirty="0"/>
          </a:p>
        </p:txBody>
      </p:sp>
      <p:cxnSp>
        <p:nvCxnSpPr>
          <p:cNvPr id="34" name="Gerade Verbindung mit Pfeil 33"/>
          <p:cNvCxnSpPr/>
          <p:nvPr/>
        </p:nvCxnSpPr>
        <p:spPr>
          <a:xfrm flipV="1">
            <a:off x="2562848" y="6179180"/>
            <a:ext cx="4137754" cy="2248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71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372588"/>
            <a:ext cx="6431717" cy="4351338"/>
          </a:xfrm>
        </p:spPr>
        <p:txBody>
          <a:bodyPr/>
          <a:lstStyle/>
          <a:p>
            <a:pPr marL="0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de-DE" sz="2400" dirty="0" smtClean="0">
                <a:solidFill>
                  <a:srgbClr val="4C81B1"/>
                </a:solidFill>
              </a:rPr>
              <a:t>Reproduktive </a:t>
            </a:r>
            <a:r>
              <a:rPr lang="de-DE" sz="2400" dirty="0">
                <a:solidFill>
                  <a:srgbClr val="4C81B1"/>
                </a:solidFill>
              </a:rPr>
              <a:t>Selbstbestimmung «bezeichnet im Kern das Recht jeder einzelnen </a:t>
            </a:r>
            <a:r>
              <a:rPr lang="de-DE" sz="2400" dirty="0" smtClean="0">
                <a:solidFill>
                  <a:srgbClr val="4C81B1"/>
                </a:solidFill>
              </a:rPr>
              <a:t>Person</a:t>
            </a:r>
            <a:r>
              <a:rPr lang="de-DE" sz="2400" dirty="0">
                <a:solidFill>
                  <a:srgbClr val="4C81B1"/>
                </a:solidFill>
              </a:rPr>
              <a:t>, über </a:t>
            </a:r>
            <a:r>
              <a:rPr lang="de-DE" sz="2400" dirty="0" smtClean="0">
                <a:solidFill>
                  <a:srgbClr val="4C81B1"/>
                </a:solidFill>
              </a:rPr>
              <a:t>Fragen </a:t>
            </a:r>
            <a:r>
              <a:rPr lang="de-DE" sz="2400" dirty="0">
                <a:solidFill>
                  <a:srgbClr val="4C81B1"/>
                </a:solidFill>
              </a:rPr>
              <a:t>des Kinderwollens </a:t>
            </a:r>
            <a:r>
              <a:rPr lang="de-DE" sz="2400" dirty="0" err="1" smtClean="0">
                <a:solidFill>
                  <a:srgbClr val="4C81B1"/>
                </a:solidFill>
              </a:rPr>
              <a:t>selbstbe</a:t>
            </a:r>
            <a:r>
              <a:rPr lang="de-DE" sz="2400" dirty="0" smtClean="0">
                <a:solidFill>
                  <a:srgbClr val="4C81B1"/>
                </a:solidFill>
              </a:rPr>
              <a:t>-stimmt </a:t>
            </a:r>
            <a:r>
              <a:rPr lang="de-DE" sz="2400" dirty="0">
                <a:solidFill>
                  <a:srgbClr val="4C81B1"/>
                </a:solidFill>
              </a:rPr>
              <a:t>entscheiden zu können, also </a:t>
            </a:r>
            <a:r>
              <a:rPr lang="de-DE" sz="2400" dirty="0" smtClean="0">
                <a:solidFill>
                  <a:srgbClr val="4C81B1"/>
                </a:solidFill>
              </a:rPr>
              <a:t>darüber</a:t>
            </a:r>
            <a:r>
              <a:rPr lang="de-DE" sz="2400" dirty="0">
                <a:solidFill>
                  <a:srgbClr val="4C81B1"/>
                </a:solidFill>
              </a:rPr>
              <a:t>, ob, wann und mit wem jemand Kinder haben möchte. Sowohl das Recht, nicht zum </a:t>
            </a:r>
            <a:r>
              <a:rPr lang="de-DE" sz="2400" dirty="0" smtClean="0">
                <a:solidFill>
                  <a:srgbClr val="4C81B1"/>
                </a:solidFill>
              </a:rPr>
              <a:t>Aus-tragen </a:t>
            </a:r>
            <a:r>
              <a:rPr lang="de-DE" sz="2400" dirty="0">
                <a:solidFill>
                  <a:srgbClr val="4C81B1"/>
                </a:solidFill>
              </a:rPr>
              <a:t>eines Kindes gezwungen zu werden, als auch jenes, nicht daran gehindert zu </a:t>
            </a:r>
            <a:r>
              <a:rPr lang="de-DE" sz="2400" dirty="0" smtClean="0">
                <a:solidFill>
                  <a:srgbClr val="4C81B1"/>
                </a:solidFill>
              </a:rPr>
              <a:t>wer-den</a:t>
            </a:r>
            <a:r>
              <a:rPr lang="de-DE" sz="2400" dirty="0">
                <a:solidFill>
                  <a:srgbClr val="4C81B1"/>
                </a:solidFill>
              </a:rPr>
              <a:t>, eines zu bekommen, ist </a:t>
            </a:r>
            <a:r>
              <a:rPr lang="de-DE" sz="2400" dirty="0" err="1" smtClean="0">
                <a:solidFill>
                  <a:srgbClr val="4C81B1"/>
                </a:solidFill>
              </a:rPr>
              <a:t>höchstpersön-licher</a:t>
            </a:r>
            <a:r>
              <a:rPr lang="de-DE" sz="2400" dirty="0" smtClean="0">
                <a:solidFill>
                  <a:srgbClr val="4C81B1"/>
                </a:solidFill>
              </a:rPr>
              <a:t> </a:t>
            </a:r>
            <a:r>
              <a:rPr lang="de-DE" sz="2400" dirty="0">
                <a:solidFill>
                  <a:srgbClr val="4C81B1"/>
                </a:solidFill>
              </a:rPr>
              <a:t>Natur und ein Menschenrecht.»</a:t>
            </a:r>
            <a:endParaRPr lang="de-CH" dirty="0">
              <a:solidFill>
                <a:srgbClr val="4C81B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4</a:t>
            </a:fld>
            <a:endParaRPr lang="de-CH"/>
          </a:p>
        </p:txBody>
      </p:sp>
      <p:sp>
        <p:nvSpPr>
          <p:cNvPr id="5" name="Titel 1">
            <a:extLst>
              <a:ext uri="{FF2B5EF4-FFF2-40B4-BE49-F238E27FC236}">
                <a16:creationId xmlns="" xmlns:a16="http://schemas.microsoft.com/office/drawing/2014/main" id="{2EA3EF7D-B5F3-473F-86B8-0C58AE2F5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8880"/>
          </a:xfrm>
        </p:spPr>
        <p:txBody>
          <a:bodyPr>
            <a:normAutofit/>
          </a:bodyPr>
          <a:lstStyle/>
          <a:p>
            <a:r>
              <a:rPr lang="de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Reproduktive Selbstbestimmung</a:t>
            </a:r>
            <a:endParaRPr lang="de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418" y="1618995"/>
            <a:ext cx="1468577" cy="2398369"/>
          </a:xfrm>
          <a:prstGeom prst="rect">
            <a:avLst/>
          </a:prstGeom>
          <a:effectLst>
            <a:outerShdw blurRad="203200" dist="1778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Rechteck 5"/>
          <p:cNvSpPr/>
          <p:nvPr/>
        </p:nvSpPr>
        <p:spPr>
          <a:xfrm>
            <a:off x="616625" y="5838642"/>
            <a:ext cx="78324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i="1" dirty="0"/>
              <a:t>Barbara </a:t>
            </a:r>
            <a:r>
              <a:rPr lang="de-DE" sz="1200" i="1" dirty="0" err="1"/>
              <a:t>Bleisch</a:t>
            </a:r>
            <a:r>
              <a:rPr lang="de-DE" sz="1200" i="1" dirty="0"/>
              <a:t>/Andrea Büchler, Kinder wollen. Über Autonomie und Verantwortung, München 2020, 261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167310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372588"/>
            <a:ext cx="7713376" cy="4351338"/>
          </a:xfrm>
        </p:spPr>
        <p:txBody>
          <a:bodyPr/>
          <a:lstStyle/>
          <a:p>
            <a:pPr marL="457200" indent="-457200">
              <a:lnSpc>
                <a:spcPts val="3200"/>
              </a:lnSpc>
              <a:spcBef>
                <a:spcPts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de-DE" sz="2400" b="1" dirty="0" smtClean="0">
                <a:solidFill>
                  <a:srgbClr val="4C81B1"/>
                </a:solidFill>
              </a:rPr>
              <a:t>Selbstbestimmung</a:t>
            </a:r>
            <a:r>
              <a:rPr lang="de-DE" sz="2400" dirty="0" smtClean="0">
                <a:solidFill>
                  <a:srgbClr val="4C81B1"/>
                </a:solidFill>
              </a:rPr>
              <a:t> </a:t>
            </a:r>
            <a:r>
              <a:rPr lang="de-DE" sz="2400" dirty="0">
                <a:solidFill>
                  <a:srgbClr val="4C81B1"/>
                </a:solidFill>
              </a:rPr>
              <a:t>als </a:t>
            </a:r>
            <a:endParaRPr lang="de-DE" sz="2400" dirty="0" smtClean="0">
              <a:solidFill>
                <a:srgbClr val="4C81B1"/>
              </a:solidFill>
            </a:endParaRPr>
          </a:p>
          <a:p>
            <a:pPr marL="914400" indent="-457200">
              <a:lnSpc>
                <a:spcPts val="32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sz="2400" dirty="0" smtClean="0">
                <a:solidFill>
                  <a:srgbClr val="4C81B1"/>
                </a:solidFill>
              </a:rPr>
              <a:t>negatives </a:t>
            </a:r>
            <a:r>
              <a:rPr lang="de-DE" sz="2400" b="1" dirty="0">
                <a:solidFill>
                  <a:srgbClr val="4C81B1"/>
                </a:solidFill>
              </a:rPr>
              <a:t>Abwehrrecht </a:t>
            </a:r>
            <a:r>
              <a:rPr lang="de-DE" sz="2400" dirty="0">
                <a:solidFill>
                  <a:srgbClr val="4C81B1"/>
                </a:solidFill>
              </a:rPr>
              <a:t>(</a:t>
            </a:r>
            <a:r>
              <a:rPr lang="de-DE" sz="2400" i="1" dirty="0" err="1" smtClean="0">
                <a:solidFill>
                  <a:srgbClr val="4C81B1"/>
                </a:solidFill>
              </a:rPr>
              <a:t>reproductive</a:t>
            </a:r>
            <a:r>
              <a:rPr lang="de-DE" sz="2400" i="1" dirty="0" smtClean="0">
                <a:solidFill>
                  <a:srgbClr val="4C81B1"/>
                </a:solidFill>
              </a:rPr>
              <a:t> </a:t>
            </a:r>
            <a:r>
              <a:rPr lang="de-DE" sz="2400" i="1" dirty="0" err="1">
                <a:solidFill>
                  <a:srgbClr val="4C81B1"/>
                </a:solidFill>
              </a:rPr>
              <a:t>freedom</a:t>
            </a:r>
            <a:r>
              <a:rPr lang="de-DE" sz="2400" dirty="0">
                <a:solidFill>
                  <a:srgbClr val="4C81B1"/>
                </a:solidFill>
              </a:rPr>
              <a:t>) und </a:t>
            </a:r>
            <a:endParaRPr lang="de-DE" sz="2400" dirty="0" smtClean="0">
              <a:solidFill>
                <a:srgbClr val="4C81B1"/>
              </a:solidFill>
            </a:endParaRPr>
          </a:p>
          <a:p>
            <a:pPr marL="914400" indent="-45720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sz="2400" dirty="0" smtClean="0">
                <a:solidFill>
                  <a:srgbClr val="4C81B1"/>
                </a:solidFill>
              </a:rPr>
              <a:t>positives </a:t>
            </a:r>
            <a:r>
              <a:rPr lang="de-DE" sz="2400" b="1" dirty="0">
                <a:solidFill>
                  <a:srgbClr val="4C81B1"/>
                </a:solidFill>
              </a:rPr>
              <a:t>Anspruchsrecht </a:t>
            </a:r>
            <a:r>
              <a:rPr lang="de-DE" sz="2400" dirty="0">
                <a:solidFill>
                  <a:srgbClr val="4C81B1"/>
                </a:solidFill>
              </a:rPr>
              <a:t>(</a:t>
            </a:r>
            <a:r>
              <a:rPr lang="de-DE" sz="2400" i="1" dirty="0" err="1">
                <a:solidFill>
                  <a:srgbClr val="4C81B1"/>
                </a:solidFill>
              </a:rPr>
              <a:t>procreative</a:t>
            </a:r>
            <a:r>
              <a:rPr lang="de-DE" sz="2400" i="1" dirty="0">
                <a:solidFill>
                  <a:srgbClr val="4C81B1"/>
                </a:solidFill>
              </a:rPr>
              <a:t> </a:t>
            </a:r>
            <a:r>
              <a:rPr lang="de-DE" sz="2400" i="1" dirty="0" err="1" smtClean="0">
                <a:solidFill>
                  <a:srgbClr val="4C81B1"/>
                </a:solidFill>
              </a:rPr>
              <a:t>autono-my</a:t>
            </a:r>
            <a:r>
              <a:rPr lang="de-DE" sz="2400" i="1" dirty="0" smtClean="0">
                <a:solidFill>
                  <a:srgbClr val="4C81B1"/>
                </a:solidFill>
              </a:rPr>
              <a:t>/</a:t>
            </a:r>
            <a:r>
              <a:rPr lang="de-DE" sz="2400" i="1" dirty="0" err="1" smtClean="0">
                <a:solidFill>
                  <a:srgbClr val="4C81B1"/>
                </a:solidFill>
              </a:rPr>
              <a:t>choice</a:t>
            </a:r>
            <a:r>
              <a:rPr lang="de-DE" sz="2400" dirty="0">
                <a:solidFill>
                  <a:srgbClr val="4C81B1"/>
                </a:solidFill>
              </a:rPr>
              <a:t>), </a:t>
            </a:r>
            <a:endParaRPr lang="de-DE" sz="2400" dirty="0" smtClean="0">
              <a:solidFill>
                <a:srgbClr val="4C81B1"/>
              </a:solidFill>
            </a:endParaRPr>
          </a:p>
          <a:p>
            <a:pPr marL="457200" indent="-45720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+mj-lt"/>
              <a:buAutoNum type="arabicPeriod" startAt="2"/>
            </a:pPr>
            <a:r>
              <a:rPr lang="de-DE" sz="2400" dirty="0" smtClean="0">
                <a:solidFill>
                  <a:srgbClr val="4C81B1"/>
                </a:solidFill>
              </a:rPr>
              <a:t>körperliche </a:t>
            </a:r>
            <a:r>
              <a:rPr lang="de-DE" sz="2400" dirty="0">
                <a:solidFill>
                  <a:srgbClr val="4C81B1"/>
                </a:solidFill>
              </a:rPr>
              <a:t>Unversehrtheit als Schutz der leiblichen Integrität der schwangeren Frau und </a:t>
            </a:r>
            <a:endParaRPr lang="de-DE" sz="2400" dirty="0" smtClean="0">
              <a:solidFill>
                <a:srgbClr val="4C81B1"/>
              </a:solidFill>
            </a:endParaRPr>
          </a:p>
          <a:p>
            <a:pPr marL="457200" indent="-457200">
              <a:lnSpc>
                <a:spcPts val="3200"/>
              </a:lnSpc>
              <a:spcBef>
                <a:spcPts val="0"/>
              </a:spcBef>
              <a:buClr>
                <a:srgbClr val="C00000"/>
              </a:buClr>
              <a:buFont typeface="+mj-lt"/>
              <a:buAutoNum type="arabicPeriod" startAt="2"/>
            </a:pPr>
            <a:r>
              <a:rPr lang="de-DE" sz="2400" dirty="0" smtClean="0">
                <a:solidFill>
                  <a:srgbClr val="4C81B1"/>
                </a:solidFill>
              </a:rPr>
              <a:t>Schutz </a:t>
            </a:r>
            <a:r>
              <a:rPr lang="de-DE" sz="2400" dirty="0">
                <a:solidFill>
                  <a:srgbClr val="4C81B1"/>
                </a:solidFill>
              </a:rPr>
              <a:t>der </a:t>
            </a:r>
            <a:r>
              <a:rPr lang="de-DE" sz="2400" b="1" dirty="0">
                <a:solidFill>
                  <a:srgbClr val="4C81B1"/>
                </a:solidFill>
              </a:rPr>
              <a:t>Privatsphäre</a:t>
            </a:r>
            <a:r>
              <a:rPr lang="de-DE" sz="2400" dirty="0">
                <a:solidFill>
                  <a:srgbClr val="4C81B1"/>
                </a:solidFill>
              </a:rPr>
              <a:t>, der auch den Zugang zur Fortpflanzungsmedizin umfasst</a:t>
            </a:r>
            <a:endParaRPr lang="de-CH" dirty="0">
              <a:solidFill>
                <a:srgbClr val="4C81B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5</a:t>
            </a:fld>
            <a:endParaRPr lang="de-CH"/>
          </a:p>
        </p:txBody>
      </p:sp>
      <p:sp>
        <p:nvSpPr>
          <p:cNvPr id="5" name="Titel 1">
            <a:extLst>
              <a:ext uri="{FF2B5EF4-FFF2-40B4-BE49-F238E27FC236}">
                <a16:creationId xmlns="" xmlns:a16="http://schemas.microsoft.com/office/drawing/2014/main" id="{2EA3EF7D-B5F3-473F-86B8-0C58AE2F5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8880"/>
          </a:xfrm>
        </p:spPr>
        <p:txBody>
          <a:bodyPr>
            <a:normAutofit/>
          </a:bodyPr>
          <a:lstStyle/>
          <a:p>
            <a:r>
              <a:rPr lang="de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Grundrechte im Blick auf die Fortpflanzung </a:t>
            </a:r>
            <a:endParaRPr lang="de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045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6</a:t>
            </a:fld>
            <a:endParaRPr lang="de-CH"/>
          </a:p>
        </p:txBody>
      </p:sp>
      <p:sp>
        <p:nvSpPr>
          <p:cNvPr id="5" name="Titel 1">
            <a:extLst>
              <a:ext uri="{FF2B5EF4-FFF2-40B4-BE49-F238E27FC236}">
                <a16:creationId xmlns="" xmlns:a16="http://schemas.microsoft.com/office/drawing/2014/main" id="{2EA3EF7D-B5F3-473F-86B8-0C58AE2F5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8880"/>
          </a:xfrm>
        </p:spPr>
        <p:txBody>
          <a:bodyPr>
            <a:normAutofit/>
          </a:bodyPr>
          <a:lstStyle/>
          <a:p>
            <a:r>
              <a:rPr lang="de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Fortpflanzungsmedizinische Optionen</a:t>
            </a:r>
            <a:endParaRPr lang="de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322796"/>
              </p:ext>
            </p:extLst>
          </p:nvPr>
        </p:nvGraphicFramePr>
        <p:xfrm>
          <a:off x="749508" y="1397000"/>
          <a:ext cx="7577529" cy="44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033"/>
                <a:gridCol w="3859967"/>
                <a:gridCol w="3005529"/>
              </a:tblGrid>
              <a:tr h="370840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6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Recht auf/darauf … </a:t>
                      </a:r>
                      <a:endParaRPr lang="de-CH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b="1" dirty="0" smtClean="0"/>
                        <a:t>Praktiken</a:t>
                      </a:r>
                      <a:endParaRPr lang="de-CH" sz="1600" b="1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AA1919"/>
                          </a:solidFill>
                        </a:rPr>
                        <a:t>negatives Abwehrrecht</a:t>
                      </a:r>
                      <a:endParaRPr lang="de-CH" dirty="0">
                        <a:solidFill>
                          <a:srgbClr val="AA1919"/>
                        </a:solidFill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Schwangerschaftsverhütung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Kontrazeptiva, kein «Gebärzwang»</a:t>
                      </a:r>
                      <a:endParaRPr lang="de-CH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(elektiver) Schwangerschaftsabbruch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Fristenregelung</a:t>
                      </a:r>
                      <a:endParaRPr lang="de-CH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 Freiheit, ein Kind zu zeugen und </a:t>
                      </a:r>
                      <a:r>
                        <a:rPr lang="de-DE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auszutra</a:t>
                      </a:r>
                      <a:r>
                        <a:rPr lang="de-DE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-gen 	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keine Zwangssterilisation und </a:t>
                      </a:r>
                      <a:r>
                        <a:rPr lang="de-DE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poli</a:t>
                      </a:r>
                      <a:r>
                        <a:rPr lang="de-DE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-tische Repression</a:t>
                      </a:r>
                      <a:endParaRPr lang="de-CH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nicht von der Kindsadoption ausgeschlossen zu werden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kein kategorisches </a:t>
                      </a:r>
                      <a:r>
                        <a:rPr lang="de-CH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Adoptionsver</a:t>
                      </a:r>
                      <a:r>
                        <a:rPr lang="de-CH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-bot</a:t>
                      </a:r>
                      <a:endParaRPr lang="de-CH" sz="1400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rgbClr val="AA1919"/>
                          </a:solidFill>
                        </a:rPr>
                        <a:t>positives Anspruchsrecht</a:t>
                      </a:r>
                      <a:endParaRPr lang="de-CH" dirty="0">
                        <a:solidFill>
                          <a:srgbClr val="AA1919"/>
                        </a:solidFill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assistierte Fortpflanzung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IVF, egg </a:t>
                      </a:r>
                      <a:r>
                        <a:rPr lang="de-CH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freezing</a:t>
                      </a:r>
                      <a:r>
                        <a:rPr lang="de-CH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Uterustransplan-</a:t>
                      </a:r>
                      <a:r>
                        <a:rPr lang="de-CH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tation</a:t>
                      </a:r>
                      <a:endParaRPr lang="de-CH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über das Austragen einen Kindes mit </a:t>
                      </a:r>
                      <a:r>
                        <a:rPr lang="de-DE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geneti-schen</a:t>
                      </a:r>
                      <a:r>
                        <a:rPr lang="de-DE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Auffälligkeiten oder Behinderungen </a:t>
                      </a:r>
                      <a:r>
                        <a:rPr lang="de-DE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</a:t>
                      </a:r>
                      <a:r>
                        <a:rPr lang="de-DE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-scheiden zu können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PID, NIPT, selektiver Schwanger-</a:t>
                      </a:r>
                      <a:r>
                        <a:rPr lang="de-CH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schaftsabbruch</a:t>
                      </a:r>
                      <a:endParaRPr lang="de-CH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auf die Eigenschaften eines zukünftigen Kindes Einfluss zu nehmen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PID, CRISP CAS9</a:t>
                      </a:r>
                      <a:endParaRPr lang="de-CH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 eigenen reproduktiven Fähigkeiten Dritten zur Verfügung zu stellen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heterologe</a:t>
                      </a:r>
                      <a:r>
                        <a:rPr lang="de-CH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de-CH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donogene</a:t>
                      </a:r>
                      <a:r>
                        <a:rPr lang="de-CH" sz="14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Samen-, Ei-zellspende, </a:t>
                      </a:r>
                      <a:r>
                        <a:rPr lang="de-CH" sz="1400" dirty="0" smtClean="0"/>
                        <a:t>Ersatzmutterschaft</a:t>
                      </a:r>
                      <a:endParaRPr lang="de-CH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90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7</a:t>
            </a:fld>
            <a:endParaRPr lang="de-CH"/>
          </a:p>
        </p:txBody>
      </p:sp>
      <p:sp>
        <p:nvSpPr>
          <p:cNvPr id="5" name="Titel 1">
            <a:extLst>
              <a:ext uri="{FF2B5EF4-FFF2-40B4-BE49-F238E27FC236}">
                <a16:creationId xmlns="" xmlns:a16="http://schemas.microsoft.com/office/drawing/2014/main" id="{2EA3EF7D-B5F3-473F-86B8-0C58AE2F5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8880"/>
          </a:xfrm>
        </p:spPr>
        <p:txBody>
          <a:bodyPr>
            <a:normAutofit/>
          </a:bodyPr>
          <a:lstStyle/>
          <a:p>
            <a:r>
              <a:rPr lang="de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Das Kindeswohl im Recht</a:t>
            </a:r>
            <a:endParaRPr lang="de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28650" y="1267658"/>
            <a:ext cx="7713376" cy="1040828"/>
          </a:xfrm>
        </p:spPr>
        <p:txBody>
          <a:bodyPr/>
          <a:lstStyle/>
          <a:p>
            <a:pPr marL="0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de-DE" sz="2400" dirty="0">
                <a:solidFill>
                  <a:srgbClr val="4C81B1"/>
                </a:solidFill>
              </a:rPr>
              <a:t>«Fortpflanzungsverfahren dürfen nur angewendet werden, wenn das Kindeswohl </a:t>
            </a:r>
            <a:r>
              <a:rPr lang="de-DE" sz="2400" dirty="0" smtClean="0">
                <a:solidFill>
                  <a:srgbClr val="4C81B1"/>
                </a:solidFill>
              </a:rPr>
              <a:t>gewährleistet </a:t>
            </a:r>
            <a:r>
              <a:rPr lang="de-DE" sz="2400" dirty="0">
                <a:solidFill>
                  <a:srgbClr val="4C81B1"/>
                </a:solidFill>
              </a:rPr>
              <a:t>ist.»</a:t>
            </a:r>
            <a:endParaRPr lang="de-CH" dirty="0">
              <a:solidFill>
                <a:srgbClr val="4C81B1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647857" y="2697599"/>
            <a:ext cx="7713376" cy="1432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de-DE" sz="2400" dirty="0">
                <a:solidFill>
                  <a:srgbClr val="4C81B1"/>
                </a:solidFill>
              </a:rPr>
              <a:t>«Bei allen </a:t>
            </a:r>
            <a:r>
              <a:rPr lang="de-DE" sz="2400" dirty="0" err="1">
                <a:solidFill>
                  <a:srgbClr val="4C81B1"/>
                </a:solidFill>
              </a:rPr>
              <a:t>Massnahmen</a:t>
            </a:r>
            <a:r>
              <a:rPr lang="de-DE" sz="2400" dirty="0">
                <a:solidFill>
                  <a:srgbClr val="4C81B1"/>
                </a:solidFill>
              </a:rPr>
              <a:t>, die Kinder betreffen, [...] ist das Wohl des Kindes ein Gesichtspunkt, der vorrangig zu </a:t>
            </a:r>
            <a:r>
              <a:rPr lang="de-DE" sz="2400" dirty="0" smtClean="0">
                <a:solidFill>
                  <a:srgbClr val="4C81B1"/>
                </a:solidFill>
              </a:rPr>
              <a:t>berücksichtigen </a:t>
            </a:r>
            <a:r>
              <a:rPr lang="de-DE" sz="2400" dirty="0">
                <a:solidFill>
                  <a:srgbClr val="4C81B1"/>
                </a:solidFill>
              </a:rPr>
              <a:t>ist.»</a:t>
            </a:r>
            <a:endParaRPr lang="de-CH" sz="2400" dirty="0">
              <a:solidFill>
                <a:srgbClr val="4C81B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28650" y="4039823"/>
            <a:ext cx="78324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i="1" dirty="0" smtClean="0"/>
              <a:t>UN-Kinderrechtskonvention, Artikel 3</a:t>
            </a:r>
            <a:endParaRPr lang="de-DE" sz="1200" dirty="0"/>
          </a:p>
        </p:txBody>
      </p:sp>
      <p:sp>
        <p:nvSpPr>
          <p:cNvPr id="10" name="Rechteck 9"/>
          <p:cNvSpPr/>
          <p:nvPr/>
        </p:nvSpPr>
        <p:spPr>
          <a:xfrm>
            <a:off x="616625" y="2128911"/>
            <a:ext cx="78324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i="1" dirty="0" smtClean="0"/>
              <a:t>Fortpflanzungsmedizingesetz, Artikel 3</a:t>
            </a:r>
            <a:endParaRPr lang="de-DE" sz="1200" dirty="0"/>
          </a:p>
        </p:txBody>
      </p:sp>
      <p:sp>
        <p:nvSpPr>
          <p:cNvPr id="11" name="Inhaltsplatzhalter 2"/>
          <p:cNvSpPr txBox="1">
            <a:spLocks/>
          </p:cNvSpPr>
          <p:nvPr/>
        </p:nvSpPr>
        <p:spPr>
          <a:xfrm>
            <a:off x="715312" y="4811732"/>
            <a:ext cx="7713376" cy="1432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spcBef>
                <a:spcPts val="0"/>
              </a:spcBef>
              <a:spcAft>
                <a:spcPts val="1200"/>
              </a:spcAft>
              <a:buClr>
                <a:srgbClr val="4C81B1"/>
              </a:buClr>
              <a:buFont typeface="Wingdings" panose="05000000000000000000" pitchFamily="2" charset="2"/>
              <a:buChar char="§"/>
            </a:pPr>
            <a:r>
              <a:rPr lang="de-DE" sz="2200" dirty="0">
                <a:solidFill>
                  <a:srgbClr val="AA1919"/>
                </a:solidFill>
              </a:rPr>
              <a:t>Das Kind ist Subjekt um seiner selbst willen und nicht Objekt elterlicher Wünsche</a:t>
            </a:r>
          </a:p>
          <a:p>
            <a:pPr>
              <a:lnSpc>
                <a:spcPts val="2800"/>
              </a:lnSpc>
              <a:spcBef>
                <a:spcPts val="0"/>
              </a:spcBef>
              <a:spcAft>
                <a:spcPts val="1200"/>
              </a:spcAft>
              <a:buClr>
                <a:srgbClr val="4C81B1"/>
              </a:buClr>
              <a:buFont typeface="Wingdings" panose="05000000000000000000" pitchFamily="2" charset="2"/>
              <a:buChar char="§"/>
            </a:pPr>
            <a:r>
              <a:rPr lang="de-DE" sz="2200" dirty="0">
                <a:solidFill>
                  <a:srgbClr val="AA1919"/>
                </a:solidFill>
              </a:rPr>
              <a:t>Die Zukunft des Kindes muss offengehalten </a:t>
            </a:r>
            <a:r>
              <a:rPr lang="de-DE" sz="2200" dirty="0" smtClean="0">
                <a:solidFill>
                  <a:srgbClr val="AA1919"/>
                </a:solidFill>
              </a:rPr>
              <a:t>werden</a:t>
            </a:r>
            <a:endParaRPr lang="de-CH" sz="2200" dirty="0">
              <a:solidFill>
                <a:srgbClr val="AA19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983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8</a:t>
            </a:fld>
            <a:endParaRPr lang="de-CH"/>
          </a:p>
        </p:txBody>
      </p:sp>
      <p:sp>
        <p:nvSpPr>
          <p:cNvPr id="5" name="Titel 1">
            <a:extLst>
              <a:ext uri="{FF2B5EF4-FFF2-40B4-BE49-F238E27FC236}">
                <a16:creationId xmlns="" xmlns:a16="http://schemas.microsoft.com/office/drawing/2014/main" id="{2EA3EF7D-B5F3-473F-86B8-0C58AE2F5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8880"/>
          </a:xfrm>
        </p:spPr>
        <p:txBody>
          <a:bodyPr>
            <a:normAutofit/>
          </a:bodyPr>
          <a:lstStyle/>
          <a:p>
            <a:r>
              <a:rPr lang="de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Rechte des ungeborenen Lebens</a:t>
            </a:r>
            <a:endParaRPr lang="de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28650" y="1859769"/>
            <a:ext cx="7713376" cy="3544074"/>
          </a:xfrm>
        </p:spPr>
        <p:txBody>
          <a:bodyPr/>
          <a:lstStyle/>
          <a:p>
            <a:pPr marL="0" indent="0">
              <a:lnSpc>
                <a:spcPts val="3600"/>
              </a:lnSpc>
              <a:spcBef>
                <a:spcPts val="0"/>
              </a:spcBef>
              <a:buNone/>
            </a:pPr>
            <a:r>
              <a:rPr lang="de-DE" sz="2400" dirty="0">
                <a:solidFill>
                  <a:srgbClr val="4C81B1"/>
                </a:solidFill>
              </a:rPr>
              <a:t>«Der Schutz des ungeborenen Lebens in den </a:t>
            </a:r>
            <a:r>
              <a:rPr lang="de-DE" sz="2400" dirty="0" err="1" smtClean="0">
                <a:solidFill>
                  <a:srgbClr val="4C81B1"/>
                </a:solidFill>
              </a:rPr>
              <a:t>allge</a:t>
            </a:r>
            <a:r>
              <a:rPr lang="de-DE" sz="2400" dirty="0" smtClean="0">
                <a:solidFill>
                  <a:srgbClr val="4C81B1"/>
                </a:solidFill>
              </a:rPr>
              <a:t>-meinen </a:t>
            </a:r>
            <a:r>
              <a:rPr lang="de-DE" sz="2400" dirty="0">
                <a:solidFill>
                  <a:srgbClr val="4C81B1"/>
                </a:solidFill>
              </a:rPr>
              <a:t>Menschenrechten auf </a:t>
            </a:r>
            <a:r>
              <a:rPr lang="de-DE" sz="2400" dirty="0" smtClean="0">
                <a:solidFill>
                  <a:srgbClr val="4C81B1"/>
                </a:solidFill>
              </a:rPr>
              <a:t>internationaler </a:t>
            </a:r>
            <a:r>
              <a:rPr lang="de-DE" sz="2400" dirty="0">
                <a:solidFill>
                  <a:srgbClr val="4C81B1"/>
                </a:solidFill>
              </a:rPr>
              <a:t>Ebene ist sehr dürftig, ein Schutz des Embryos in vitro existiert nicht. Der Embryo in vitro ist weder durch das Recht auf Leben noch durch eine mögliche rechtliche </a:t>
            </a:r>
            <a:r>
              <a:rPr lang="de-DE" sz="2400" dirty="0" err="1">
                <a:solidFill>
                  <a:srgbClr val="4C81B1"/>
                </a:solidFill>
              </a:rPr>
              <a:t>Garan-tie</a:t>
            </a:r>
            <a:r>
              <a:rPr lang="de-DE" sz="2400" dirty="0">
                <a:solidFill>
                  <a:srgbClr val="4C81B1"/>
                </a:solidFill>
              </a:rPr>
              <a:t> der Menschenwürde gedeckt.»</a:t>
            </a:r>
            <a:endParaRPr lang="de-CH" dirty="0">
              <a:solidFill>
                <a:srgbClr val="4C81B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28650" y="5741207"/>
            <a:ext cx="78324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Niels Petersen, The Legal Status of the Human Embryo in vitro: General Human Rights Instruments: </a:t>
            </a:r>
            <a:r>
              <a:rPr lang="en-US" sz="1200" i="1" dirty="0" err="1"/>
              <a:t>ZaöRV</a:t>
            </a:r>
            <a:r>
              <a:rPr lang="en-US" sz="1200" i="1" dirty="0"/>
              <a:t> 65 (2005), 447–466 (466</a:t>
            </a:r>
            <a:r>
              <a:rPr lang="en-US" sz="1200" i="1" dirty="0" smtClean="0"/>
              <a:t>) (</a:t>
            </a:r>
            <a:r>
              <a:rPr lang="en-US" sz="1200" i="1" dirty="0" err="1" smtClean="0"/>
              <a:t>eigene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Übersetzung</a:t>
            </a:r>
            <a:r>
              <a:rPr lang="en-US" sz="1200" i="1" dirty="0" smtClean="0"/>
              <a:t>)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72587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FFCCCC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14" t="1" r="33770" b="50245"/>
          <a:stretch/>
        </p:blipFill>
        <p:spPr>
          <a:xfrm>
            <a:off x="7217763" y="1237486"/>
            <a:ext cx="1813810" cy="2274757"/>
          </a:xfrm>
          <a:prstGeom prst="ellipse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87F-9D3C-477A-8F52-B144F60DA1E7}" type="slidenum">
              <a:rPr lang="de-CH" smtClean="0"/>
              <a:t>9</a:t>
            </a:fld>
            <a:endParaRPr lang="de-CH"/>
          </a:p>
        </p:txBody>
      </p:sp>
      <p:sp>
        <p:nvSpPr>
          <p:cNvPr id="5" name="Titel 1">
            <a:extLst>
              <a:ext uri="{FF2B5EF4-FFF2-40B4-BE49-F238E27FC236}">
                <a16:creationId xmlns="" xmlns:a16="http://schemas.microsoft.com/office/drawing/2014/main" id="{2EA3EF7D-B5F3-473F-86B8-0C58AE2F5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8880"/>
          </a:xfrm>
        </p:spPr>
        <p:txBody>
          <a:bodyPr>
            <a:normAutofit/>
          </a:bodyPr>
          <a:lstStyle/>
          <a:p>
            <a:r>
              <a:rPr lang="de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Die Politik mit dem Kindeswohl</a:t>
            </a:r>
            <a:endParaRPr lang="de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28650" y="1332998"/>
            <a:ext cx="6986353" cy="3544074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de-DE" sz="2000" dirty="0">
                <a:solidFill>
                  <a:srgbClr val="4C81B1"/>
                </a:solidFill>
              </a:rPr>
              <a:t>Das Argument des </a:t>
            </a:r>
            <a:r>
              <a:rPr lang="de-DE" sz="2000" dirty="0" smtClean="0">
                <a:solidFill>
                  <a:srgbClr val="4C81B1"/>
                </a:solidFill>
              </a:rPr>
              <a:t>Kindeswohls </a:t>
            </a:r>
            <a:r>
              <a:rPr lang="de-DE" sz="2000" dirty="0">
                <a:solidFill>
                  <a:srgbClr val="4C81B1"/>
                </a:solidFill>
              </a:rPr>
              <a:t>führt in der Konsequenz zu einer </a:t>
            </a:r>
            <a:r>
              <a:rPr lang="de-DE" sz="2000" dirty="0" smtClean="0">
                <a:solidFill>
                  <a:srgbClr val="4C81B1"/>
                </a:solidFill>
              </a:rPr>
              <a:t>«</a:t>
            </a:r>
            <a:r>
              <a:rPr lang="de-DE" sz="2000" dirty="0">
                <a:solidFill>
                  <a:srgbClr val="4C81B1"/>
                </a:solidFill>
              </a:rPr>
              <a:t>realitätsfremde[n] </a:t>
            </a:r>
            <a:r>
              <a:rPr lang="de-DE" sz="2000" dirty="0" smtClean="0">
                <a:solidFill>
                  <a:srgbClr val="4C81B1"/>
                </a:solidFill>
              </a:rPr>
              <a:t>Stigmatisierung </a:t>
            </a:r>
            <a:r>
              <a:rPr lang="de-DE" sz="2000" dirty="0">
                <a:solidFill>
                  <a:srgbClr val="4C81B1"/>
                </a:solidFill>
              </a:rPr>
              <a:t>nichtehelicher </a:t>
            </a:r>
            <a:r>
              <a:rPr lang="de-DE" sz="2000" dirty="0" smtClean="0">
                <a:solidFill>
                  <a:srgbClr val="4C81B1"/>
                </a:solidFill>
              </a:rPr>
              <a:t>Le-</a:t>
            </a:r>
            <a:r>
              <a:rPr lang="de-DE" sz="2000" dirty="0" err="1" smtClean="0">
                <a:solidFill>
                  <a:srgbClr val="4C81B1"/>
                </a:solidFill>
              </a:rPr>
              <a:t>bensgemeinschaften</a:t>
            </a:r>
            <a:r>
              <a:rPr lang="de-DE" sz="2000" dirty="0" smtClean="0">
                <a:solidFill>
                  <a:srgbClr val="4C81B1"/>
                </a:solidFill>
              </a:rPr>
              <a:t> </a:t>
            </a:r>
            <a:r>
              <a:rPr lang="de-DE" sz="2000" dirty="0">
                <a:solidFill>
                  <a:srgbClr val="4C81B1"/>
                </a:solidFill>
              </a:rPr>
              <a:t>als kindeswohlgefährdend. […] Das geltende Fortpflanzungsmedizingesetz verharrt im </a:t>
            </a:r>
            <a:r>
              <a:rPr lang="de-DE" sz="2000" dirty="0" err="1" smtClean="0">
                <a:solidFill>
                  <a:srgbClr val="4C81B1"/>
                </a:solidFill>
              </a:rPr>
              <a:t>institutio-nellen</a:t>
            </a:r>
            <a:r>
              <a:rPr lang="de-DE" sz="2000" dirty="0" smtClean="0">
                <a:solidFill>
                  <a:srgbClr val="4C81B1"/>
                </a:solidFill>
              </a:rPr>
              <a:t> </a:t>
            </a:r>
            <a:r>
              <a:rPr lang="de-DE" sz="2000" dirty="0">
                <a:solidFill>
                  <a:srgbClr val="4C81B1"/>
                </a:solidFill>
              </a:rPr>
              <a:t>Denken des 19. </a:t>
            </a:r>
            <a:r>
              <a:rPr lang="de-DE" sz="2000" dirty="0" smtClean="0">
                <a:solidFill>
                  <a:srgbClr val="4C81B1"/>
                </a:solidFill>
              </a:rPr>
              <a:t>Jahrhunderts</a:t>
            </a:r>
            <a:r>
              <a:rPr lang="de-DE" sz="2000" dirty="0">
                <a:solidFill>
                  <a:srgbClr val="4C81B1"/>
                </a:solidFill>
              </a:rPr>
              <a:t>, </a:t>
            </a:r>
            <a:r>
              <a:rPr lang="de-DE" sz="2000" dirty="0" err="1">
                <a:solidFill>
                  <a:srgbClr val="4C81B1"/>
                </a:solidFill>
              </a:rPr>
              <a:t>verschliesst</a:t>
            </a:r>
            <a:r>
              <a:rPr lang="de-DE" sz="2000" dirty="0">
                <a:solidFill>
                  <a:srgbClr val="4C81B1"/>
                </a:solidFill>
              </a:rPr>
              <a:t> sich dem Wandel familialer Wirklichkeiten und ist Ausdruck der </a:t>
            </a:r>
            <a:r>
              <a:rPr lang="de-DE" sz="2000" dirty="0" err="1" smtClean="0">
                <a:solidFill>
                  <a:srgbClr val="4C81B1"/>
                </a:solidFill>
              </a:rPr>
              <a:t>unge-wöhnlichen</a:t>
            </a:r>
            <a:r>
              <a:rPr lang="de-DE" sz="2000" dirty="0" smtClean="0">
                <a:solidFill>
                  <a:srgbClr val="4C81B1"/>
                </a:solidFill>
              </a:rPr>
              <a:t> </a:t>
            </a:r>
            <a:r>
              <a:rPr lang="de-DE" sz="2000" dirty="0">
                <a:solidFill>
                  <a:srgbClr val="4C81B1"/>
                </a:solidFill>
              </a:rPr>
              <a:t>Persistenz des normativen Leitbildes der </a:t>
            </a:r>
            <a:r>
              <a:rPr lang="de-DE" sz="2000" dirty="0" err="1" smtClean="0">
                <a:solidFill>
                  <a:srgbClr val="4C81B1"/>
                </a:solidFill>
              </a:rPr>
              <a:t>natür-lichen</a:t>
            </a:r>
            <a:r>
              <a:rPr lang="de-DE" sz="2000" dirty="0" smtClean="0">
                <a:solidFill>
                  <a:srgbClr val="4C81B1"/>
                </a:solidFill>
              </a:rPr>
              <a:t> </a:t>
            </a:r>
            <a:r>
              <a:rPr lang="de-DE" sz="2000" dirty="0">
                <a:solidFill>
                  <a:srgbClr val="4C81B1"/>
                </a:solidFill>
              </a:rPr>
              <a:t>Einheit </a:t>
            </a:r>
            <a:r>
              <a:rPr lang="de-DE" sz="2000" dirty="0" smtClean="0">
                <a:solidFill>
                  <a:srgbClr val="4C81B1"/>
                </a:solidFill>
              </a:rPr>
              <a:t>biologischer </a:t>
            </a:r>
            <a:r>
              <a:rPr lang="de-DE" sz="2000" dirty="0">
                <a:solidFill>
                  <a:srgbClr val="4C81B1"/>
                </a:solidFill>
              </a:rPr>
              <a:t>und sozialer Elternschaft, die in der Ehe ihre </a:t>
            </a:r>
            <a:r>
              <a:rPr lang="de-DE" sz="2000" dirty="0" err="1">
                <a:solidFill>
                  <a:srgbClr val="4C81B1"/>
                </a:solidFill>
              </a:rPr>
              <a:t>unauftrennbare</a:t>
            </a:r>
            <a:r>
              <a:rPr lang="de-DE" sz="2000" dirty="0">
                <a:solidFill>
                  <a:srgbClr val="4C81B1"/>
                </a:solidFill>
              </a:rPr>
              <a:t> Erfüllung finden soll.»</a:t>
            </a:r>
            <a:endParaRPr lang="de-CH" sz="2000" dirty="0">
              <a:solidFill>
                <a:srgbClr val="4C81B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28650" y="5741207"/>
            <a:ext cx="78324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i="1" dirty="0" smtClean="0"/>
              <a:t>Andrea Büchler/Sandro </a:t>
            </a:r>
            <a:r>
              <a:rPr lang="de-DE" sz="1200" i="1" dirty="0"/>
              <a:t>Clausen, Fortpflanzungsmedizin und Kindes-wohl! Kindeswohl und </a:t>
            </a:r>
            <a:r>
              <a:rPr lang="de-DE" sz="1200" i="1" dirty="0" err="1" smtClean="0"/>
              <a:t>Fortpflanzungsmedi-zin</a:t>
            </a:r>
            <a:r>
              <a:rPr lang="de-DE" sz="1200" i="1" dirty="0"/>
              <a:t>?: FamPra.ch 02/2014, 231–273 </a:t>
            </a:r>
            <a:r>
              <a:rPr lang="de-DE" sz="1200" i="1" dirty="0" smtClean="0"/>
              <a:t>(245f.)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75200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enutzerdefinier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882</Words>
  <Application>Microsoft Office PowerPoint</Application>
  <PresentationFormat>Bildschirmpräsentation (4:3)</PresentationFormat>
  <Paragraphs>94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PowerPoint-Präsentation</vt:lpstr>
      <vt:lpstr>Ausgangslage</vt:lpstr>
      <vt:lpstr>Alte und neue Biotechniken</vt:lpstr>
      <vt:lpstr>Reproduktive Selbstbestimmung</vt:lpstr>
      <vt:lpstr>Grundrechte im Blick auf die Fortpflanzung </vt:lpstr>
      <vt:lpstr>Fortpflanzungsmedizinische Optionen</vt:lpstr>
      <vt:lpstr>Das Kindeswohl im Recht</vt:lpstr>
      <vt:lpstr>Rechte des ungeborenen Lebens</vt:lpstr>
      <vt:lpstr>Die Politik mit dem Kindeswohl</vt:lpstr>
      <vt:lpstr>Drei Perspektiven auf Leben</vt:lpstr>
      <vt:lpstr>Natalität</vt:lpstr>
      <vt:lpstr>Thesen</vt:lpstr>
      <vt:lpstr>Thesen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Schweizer Beteiligung an der 11.  Vollversammlung des ÖRK</dc:title>
  <dc:creator>Fornerod Serge</dc:creator>
  <cp:lastModifiedBy>Mathwig Frank</cp:lastModifiedBy>
  <cp:revision>356</cp:revision>
  <cp:lastPrinted>2020-10-12T11:52:48Z</cp:lastPrinted>
  <dcterms:created xsi:type="dcterms:W3CDTF">2019-10-08T07:22:35Z</dcterms:created>
  <dcterms:modified xsi:type="dcterms:W3CDTF">2020-10-26T09:02:49Z</dcterms:modified>
</cp:coreProperties>
</file>