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1082" r:id="rId2"/>
    <p:sldId id="1083" r:id="rId3"/>
    <p:sldId id="1080" r:id="rId4"/>
    <p:sldId id="970" r:id="rId5"/>
    <p:sldId id="1081" r:id="rId6"/>
    <p:sldId id="1007" r:id="rId7"/>
    <p:sldId id="351" r:id="rId8"/>
    <p:sldId id="365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257"/>
    <a:srgbClr val="FF25AF"/>
    <a:srgbClr val="8E64A0"/>
    <a:srgbClr val="FFC623"/>
    <a:srgbClr val="FF9317"/>
    <a:srgbClr val="AFD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966"/>
    <p:restoredTop sz="94663"/>
  </p:normalViewPr>
  <p:slideViewPr>
    <p:cSldViewPr snapToGrid="0" snapToObjects="1" showGuides="1">
      <p:cViewPr>
        <p:scale>
          <a:sx n="89" d="100"/>
          <a:sy n="89" d="100"/>
        </p:scale>
        <p:origin x="160" y="2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25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03EB1C5-B09D-AC4A-8D4B-4E8B3225E5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C571E8-624C-BB4C-982A-BCCEA70E53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61A49-4F3C-6843-957F-DFC947459AC3}" type="datetimeFigureOut">
              <a:rPr lang="de-DE" smtClean="0"/>
              <a:t>17.10.19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88A7BCE-47E8-9048-A24B-7BD36F2141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A97704E-3A49-744E-931B-3BD2D486ED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A1C38-CCAC-6248-B181-719FEE8D10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950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99E23-62EC-BA43-A709-AEA656133C3F}" type="datetimeFigureOut">
              <a:rPr lang="de-DE" smtClean="0"/>
              <a:t>17.10.19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201EC-2CF6-C347-A220-374A428DA1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711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28FE9EC1-0F7E-5045-9425-8D897C59F1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F8E330D-396E-114B-9F9B-40DED4A95759}" type="slidenum">
              <a:rPr lang="de-DE" altLang="de-DE" sz="1200" smtClean="0"/>
              <a:pPr/>
              <a:t>1</a:t>
            </a:fld>
            <a:endParaRPr lang="de-DE" altLang="de-DE" sz="120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09862E2E-793F-9F4D-9EBA-28AE15C62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632C74F-B2DD-444A-9B13-6BBF6FD57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0724" name="Kopfzeilenplatzhalter 6">
            <a:extLst>
              <a:ext uri="{FF2B5EF4-FFF2-40B4-BE49-F238E27FC236}">
                <a16:creationId xmlns:a16="http://schemas.microsoft.com/office/drawing/2014/main" id="{02366351-2039-6E4B-854C-041A68A0C8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1200"/>
              <a:t>Fachstelle Limita, Handout Weiterbildung Sonnenberg, 8.6.2012</a:t>
            </a:r>
          </a:p>
        </p:txBody>
      </p:sp>
    </p:spTree>
    <p:extLst>
      <p:ext uri="{BB962C8B-B14F-4D97-AF65-F5344CB8AC3E}">
        <p14:creationId xmlns:p14="http://schemas.microsoft.com/office/powerpoint/2010/main" val="1433738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B74F75A4-C623-6D4C-9E5A-9BB191454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4706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5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73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
Zweite Ebene
Dritte Ebene
Vierte Ebene
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25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36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59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55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9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679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7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02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1A5160A5-9CB5-564B-8B2D-A6DBAE9D13B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
Zweite Ebene
Dritte Ebene
Vierte Ebene
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6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>
              <a:lumMod val="75000"/>
              <a:lumOff val="25000"/>
            </a:schemeClr>
          </a:solidFill>
          <a:latin typeface="Athelas" panose="02000503000000020003" pitchFamily="2" charset="77"/>
          <a:ea typeface="+mj-ea"/>
          <a:cs typeface="+mj-cs"/>
        </a:defRPr>
      </a:lvl1pPr>
    </p:titleStyle>
    <p:bodyStyle>
      <a:lvl1pPr marL="228600" indent="-228600" algn="l" defTabSz="457200" rtl="0" eaLnBrk="1" fontAlgn="base" latinLnBrk="0" hangingPunct="1">
        <a:lnSpc>
          <a:spcPct val="110000"/>
        </a:lnSpc>
        <a:spcBef>
          <a:spcPct val="20000"/>
        </a:spcBef>
        <a:spcAft>
          <a:spcPct val="0"/>
        </a:spcAft>
        <a:buSzPct val="60000"/>
        <a:buFont typeface="Arial Unicode MS" panose="020B0604020202020204" pitchFamily="34" charset="-128"/>
        <a:buChar char="∎"/>
        <a:defRPr lang="en-US" sz="2400" kern="1200" dirty="0">
          <a:solidFill>
            <a:schemeClr val="tx1">
              <a:lumMod val="75000"/>
              <a:lumOff val="25000"/>
            </a:schemeClr>
          </a:solidFill>
          <a:latin typeface="Athelas" panose="02000503000000020003" pitchFamily="2" charset="77"/>
          <a:ea typeface="ＭＳ Ｐゴシック" pitchFamily="-107" charset="-128"/>
          <a:cs typeface="Verdana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4">
            <a:extLst>
              <a:ext uri="{FF2B5EF4-FFF2-40B4-BE49-F238E27FC236}">
                <a16:creationId xmlns:a16="http://schemas.microsoft.com/office/drawing/2014/main" id="{58AE63F8-57DB-0949-AA68-B3D77DAB1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10000"/>
              </a:lnSpc>
              <a:spcBef>
                <a:spcPct val="20000"/>
              </a:spcBef>
              <a:buClr>
                <a:srgbClr val="ED5F03"/>
              </a:buClr>
              <a:buSzPct val="60000"/>
              <a:buFont typeface="Arial Unicode MS" panose="020B0604020202020204" pitchFamily="34" charset="-128"/>
              <a:buChar char="∎"/>
              <a:defRPr sz="24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SzPct val="60000"/>
              <a:buFont typeface="Arial Unicode MS" panose="020B0604020202020204" pitchFamily="34" charset="-128"/>
              <a:buChar char="∎"/>
              <a:defRPr sz="20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spcBef>
                <a:spcPct val="20000"/>
              </a:spcBef>
              <a:buSzPct val="60000"/>
              <a:buFont typeface="Arial Unicode MS" panose="020B0604020202020204" pitchFamily="34" charset="-128"/>
              <a:buChar char="∎"/>
              <a:defRPr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3pPr>
            <a:lvl4pPr marL="1600200" indent="-228600">
              <a:lnSpc>
                <a:spcPct val="110000"/>
              </a:lnSpc>
              <a:spcBef>
                <a:spcPct val="20000"/>
              </a:spcBef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4pPr>
            <a:lvl5pPr marL="2057400" indent="-228600">
              <a:lnSpc>
                <a:spcPct val="110000"/>
              </a:lnSpc>
              <a:spcBef>
                <a:spcPct val="20000"/>
              </a:spcBef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6BBCA67-79FA-3F4C-AAED-7DF8074A53F8}" type="slidenum">
              <a:rPr lang="de-DE" altLang="de-DE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de-DE" altLang="de-DE" sz="1200">
              <a:solidFill>
                <a:srgbClr val="898989"/>
              </a:solidFill>
            </a:endParaRPr>
          </a:p>
        </p:txBody>
      </p:sp>
      <p:sp>
        <p:nvSpPr>
          <p:cNvPr id="29699" name="Textfeld 4">
            <a:extLst>
              <a:ext uri="{FF2B5EF4-FFF2-40B4-BE49-F238E27FC236}">
                <a16:creationId xmlns:a16="http://schemas.microsoft.com/office/drawing/2014/main" id="{BF755455-9902-E442-B10E-0C6E5D460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8800" y="61722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10000"/>
              </a:lnSpc>
              <a:spcBef>
                <a:spcPct val="20000"/>
              </a:spcBef>
              <a:buClr>
                <a:srgbClr val="ED5F03"/>
              </a:buClr>
              <a:buSzPct val="60000"/>
              <a:buFont typeface="Arial Unicode MS" panose="020B0604020202020204" pitchFamily="34" charset="-128"/>
              <a:buChar char="∎"/>
              <a:defRPr sz="24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1pPr>
            <a:lvl2pPr marL="742950" indent="-285750">
              <a:lnSpc>
                <a:spcPct val="110000"/>
              </a:lnSpc>
              <a:spcBef>
                <a:spcPct val="20000"/>
              </a:spcBef>
              <a:buSzPct val="60000"/>
              <a:buFont typeface="Arial Unicode MS" panose="020B0604020202020204" pitchFamily="34" charset="-128"/>
              <a:buChar char="∎"/>
              <a:defRPr sz="20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spcBef>
                <a:spcPct val="20000"/>
              </a:spcBef>
              <a:buSzPct val="60000"/>
              <a:buFont typeface="Arial Unicode MS" panose="020B0604020202020204" pitchFamily="34" charset="-128"/>
              <a:buChar char="∎"/>
              <a:defRPr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3pPr>
            <a:lvl4pPr marL="1600200" indent="-228600">
              <a:lnSpc>
                <a:spcPct val="110000"/>
              </a:lnSpc>
              <a:spcBef>
                <a:spcPct val="20000"/>
              </a:spcBef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4pPr>
            <a:lvl5pPr marL="2057400" indent="-228600">
              <a:lnSpc>
                <a:spcPct val="110000"/>
              </a:lnSpc>
              <a:spcBef>
                <a:spcPct val="20000"/>
              </a:spcBef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7F027F4-8B27-0B4D-81F2-947AB5A5A0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88311"/>
            <a:ext cx="9122726" cy="129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16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F76D37FF-155F-6F4A-9B87-1A2150EDF84F}"/>
              </a:ext>
            </a:extLst>
          </p:cNvPr>
          <p:cNvSpPr txBox="1">
            <a:spLocks/>
          </p:cNvSpPr>
          <p:nvPr/>
        </p:nvSpPr>
        <p:spPr>
          <a:xfrm>
            <a:off x="0" y="2215003"/>
            <a:ext cx="4629151" cy="12982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br>
              <a:rPr lang="de-DE" altLang="ja-JP" sz="1000" dirty="0"/>
            </a:br>
            <a:endParaRPr lang="de-DE" altLang="ja-JP" sz="1000" dirty="0"/>
          </a:p>
          <a:p>
            <a:pPr marL="0" indent="0" algn="ctr">
              <a:buNone/>
            </a:pPr>
            <a:r>
              <a:rPr lang="de-DE" altLang="ja-JP" dirty="0"/>
              <a:t>Risikomanagement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09D60C1-6964-7C49-AFDD-43B56AA89CD5}"/>
              </a:ext>
            </a:extLst>
          </p:cNvPr>
          <p:cNvSpPr txBox="1">
            <a:spLocks/>
          </p:cNvSpPr>
          <p:nvPr/>
        </p:nvSpPr>
        <p:spPr>
          <a:xfrm>
            <a:off x="4606197" y="2215004"/>
            <a:ext cx="4537803" cy="1298218"/>
          </a:xfrm>
          <a:prstGeom prst="rect">
            <a:avLst/>
          </a:prstGeom>
          <a:solidFill>
            <a:srgbClr val="FF6257">
              <a:alpha val="75000"/>
            </a:srgb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de-DE" sz="8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de-DE" sz="8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de-DE" dirty="0"/>
              <a:t>Krisenmanagement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25A0E15-9AD6-634F-8A99-1E6EE0292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026" y="3513222"/>
            <a:ext cx="3473436" cy="253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893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A22D6B61-E9CF-FF41-A62B-00501CC5E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1200" y="942520"/>
            <a:ext cx="3886200" cy="138416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de-DE" sz="3600" b="1" dirty="0"/>
              <a:t>Irritationen</a:t>
            </a:r>
            <a:br>
              <a:rPr lang="de-DE" sz="3600" b="1" dirty="0"/>
            </a:br>
            <a:r>
              <a:rPr lang="de-DE" sz="3600" b="1" dirty="0"/>
              <a:t>im Graubereich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26343D92-BD32-A34D-93D8-15A2526EA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76009" y="934280"/>
            <a:ext cx="3886200" cy="138416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de-DE" sz="3600" b="1" dirty="0"/>
              <a:t>Verdacht auf Strafdelikte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78EB3E-4388-DC46-9ECD-CA946BC0F282}"/>
              </a:ext>
            </a:extLst>
          </p:cNvPr>
          <p:cNvSpPr txBox="1">
            <a:spLocks/>
          </p:cNvSpPr>
          <p:nvPr/>
        </p:nvSpPr>
        <p:spPr>
          <a:xfrm>
            <a:off x="-31804" y="2215239"/>
            <a:ext cx="2659844" cy="23201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F76D37FF-155F-6F4A-9B87-1A2150EDF84F}"/>
              </a:ext>
            </a:extLst>
          </p:cNvPr>
          <p:cNvSpPr txBox="1">
            <a:spLocks/>
          </p:cNvSpPr>
          <p:nvPr/>
        </p:nvSpPr>
        <p:spPr>
          <a:xfrm>
            <a:off x="2355273" y="2223243"/>
            <a:ext cx="3338945" cy="232042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de-DE" altLang="ja-JP" dirty="0"/>
          </a:p>
          <a:p>
            <a:pPr marL="0" indent="0" algn="ctr">
              <a:buNone/>
            </a:pPr>
            <a:r>
              <a:rPr lang="de-DE" altLang="ja-JP" dirty="0"/>
              <a:t>Risikosituationen</a:t>
            </a:r>
          </a:p>
          <a:p>
            <a:pPr marL="0" indent="0" algn="ctr">
              <a:buNone/>
            </a:pPr>
            <a:r>
              <a:rPr lang="de-DE" altLang="ja-JP" dirty="0"/>
              <a:t>Risiko</a:t>
            </a:r>
          </a:p>
          <a:p>
            <a:pPr marL="0" indent="0" algn="ctr">
              <a:buNone/>
            </a:pPr>
            <a:r>
              <a:rPr lang="de-DE" altLang="ja-JP" dirty="0"/>
              <a:t>Risikomanagement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09D60C1-6964-7C49-AFDD-43B56AA89CD5}"/>
              </a:ext>
            </a:extLst>
          </p:cNvPr>
          <p:cNvSpPr txBox="1">
            <a:spLocks/>
          </p:cNvSpPr>
          <p:nvPr/>
        </p:nvSpPr>
        <p:spPr>
          <a:xfrm>
            <a:off x="5694218" y="2214767"/>
            <a:ext cx="3449782" cy="2320657"/>
          </a:xfrm>
          <a:prstGeom prst="rect">
            <a:avLst/>
          </a:prstGeom>
          <a:solidFill>
            <a:srgbClr val="FF6257">
              <a:alpha val="75000"/>
            </a:srgb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de-DE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de-DE" dirty="0"/>
              <a:t>Krisensituationen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de-DE" dirty="0"/>
              <a:t>Krise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de-DE" dirty="0"/>
              <a:t>Krisenmanagement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10A9941-5E63-6049-93A7-E276216507A8}"/>
              </a:ext>
            </a:extLst>
          </p:cNvPr>
          <p:cNvSpPr txBox="1">
            <a:spLocks/>
          </p:cNvSpPr>
          <p:nvPr/>
        </p:nvSpPr>
        <p:spPr bwMode="auto">
          <a:xfrm>
            <a:off x="1014374" y="5075009"/>
            <a:ext cx="8347835" cy="1121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anchor="ctr"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7F7F7F"/>
                </a:solidFill>
                <a:latin typeface="Verdana"/>
                <a:ea typeface="ＭＳ Ｐゴシック" pitchFamily="29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  <a:cs typeface="Verdana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  <a:cs typeface="Verdana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  <a:cs typeface="Verdana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  <a:cs typeface="Verdana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</a:defRPr>
            </a:lvl9pPr>
          </a:lstStyle>
          <a:p>
            <a:pPr eaLnBrk="1" hangingPunct="1">
              <a:defRPr/>
            </a:pPr>
            <a:r>
              <a:rPr lang="de-DE" altLang="de-DE" sz="2800" dirty="0">
                <a:solidFill>
                  <a:schemeClr val="tx1"/>
                </a:solidFill>
                <a:latin typeface="Athelas" panose="02000503000000020003" pitchFamily="2" charset="77"/>
              </a:rPr>
              <a:t>Ziel Risikomanagement: </a:t>
            </a:r>
            <a:r>
              <a:rPr lang="de-DE" altLang="de-DE" sz="2800" b="0" dirty="0">
                <a:solidFill>
                  <a:schemeClr val="tx1"/>
                </a:solidFill>
                <a:latin typeface="Athelas" panose="02000503000000020003" pitchFamily="2" charset="77"/>
              </a:rPr>
              <a:t>Schwellen einbauen für Taten statt Identifikation von Täter*innen</a:t>
            </a:r>
          </a:p>
          <a:p>
            <a:pPr eaLnBrk="1" hangingPunct="1">
              <a:defRPr/>
            </a:pPr>
            <a:r>
              <a:rPr lang="de-DE" altLang="de-DE" sz="2800" b="0" dirty="0">
                <a:solidFill>
                  <a:schemeClr val="tx1"/>
                </a:solidFill>
                <a:latin typeface="Athelas" panose="02000503000000020003" pitchFamily="2" charset="77"/>
              </a:rPr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2323127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54FBE3-EC5E-AA48-B8E2-3115F5BAC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19260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dirty="0">
                <a:ea typeface="ＭＳ Ｐゴシック" charset="0"/>
              </a:rPr>
              <a:t>Gestaltung von Risikosituationen:</a:t>
            </a:r>
            <a:br>
              <a:rPr lang="de-DE" sz="8000" dirty="0">
                <a:ea typeface="ＭＳ Ｐゴシック" charset="0"/>
              </a:rPr>
            </a:br>
            <a:r>
              <a:rPr lang="de-DE" sz="2700" dirty="0">
                <a:ea typeface="ＭＳ Ｐゴシック" charset="0"/>
              </a:rPr>
              <a:t>Reflexion, Transparenz, </a:t>
            </a:r>
            <a:r>
              <a:rPr lang="de-DE" sz="2700" dirty="0" err="1">
                <a:ea typeface="ＭＳ Ｐゴシック" charset="0"/>
              </a:rPr>
              <a:t>Besprechbarkeit</a:t>
            </a:r>
            <a:r>
              <a:rPr lang="de-DE" sz="2700" dirty="0">
                <a:ea typeface="ＭＳ Ｐゴシック" charset="0"/>
              </a:rPr>
              <a:t>, Standards</a:t>
            </a:r>
            <a:endParaRPr lang="de-DE" sz="27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78EB3E-4388-DC46-9ECD-CA946BC0F282}"/>
              </a:ext>
            </a:extLst>
          </p:cNvPr>
          <p:cNvSpPr txBox="1">
            <a:spLocks/>
          </p:cNvSpPr>
          <p:nvPr/>
        </p:nvSpPr>
        <p:spPr>
          <a:xfrm>
            <a:off x="-31804" y="2215239"/>
            <a:ext cx="2552368" cy="21738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F76D37FF-155F-6F4A-9B87-1A2150EDF84F}"/>
              </a:ext>
            </a:extLst>
          </p:cNvPr>
          <p:cNvSpPr txBox="1">
            <a:spLocks/>
          </p:cNvSpPr>
          <p:nvPr/>
        </p:nvSpPr>
        <p:spPr>
          <a:xfrm>
            <a:off x="719996" y="2215003"/>
            <a:ext cx="7704000" cy="21741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dirty="0"/>
              <a:t>Was gehört zur Rolle? </a:t>
            </a:r>
            <a:r>
              <a:rPr lang="de-DE" sz="2000" dirty="0">
                <a:sym typeface="Wingdings" pitchFamily="2" charset="2"/>
              </a:rPr>
              <a:t> </a:t>
            </a:r>
            <a:r>
              <a:rPr lang="de-DE" sz="2000" b="1" dirty="0">
                <a:sym typeface="Wingdings" pitchFamily="2" charset="2"/>
              </a:rPr>
              <a:t>Rollenklarheit</a:t>
            </a:r>
          </a:p>
          <a:p>
            <a:r>
              <a:rPr lang="de-DE" altLang="ja-JP" sz="2000" dirty="0"/>
              <a:t>Was ist mein Auftrag? </a:t>
            </a:r>
            <a:r>
              <a:rPr lang="de-DE" altLang="ja-JP" sz="2000" dirty="0">
                <a:sym typeface="Wingdings" pitchFamily="2" charset="2"/>
              </a:rPr>
              <a:t> </a:t>
            </a:r>
            <a:r>
              <a:rPr lang="de-DE" altLang="ja-JP" sz="2000" b="1" dirty="0">
                <a:sym typeface="Wingdings" pitchFamily="2" charset="2"/>
              </a:rPr>
              <a:t>Auftragsklärung</a:t>
            </a:r>
          </a:p>
          <a:p>
            <a:r>
              <a:rPr lang="de-DE" altLang="ja-JP" sz="2000" dirty="0"/>
              <a:t>Wie gestalte ich die Situation? </a:t>
            </a:r>
            <a:r>
              <a:rPr lang="de-DE" altLang="ja-JP" sz="2000" dirty="0">
                <a:sym typeface="Wingdings" pitchFamily="2" charset="2"/>
              </a:rPr>
              <a:t> </a:t>
            </a:r>
            <a:r>
              <a:rPr lang="de-DE" altLang="ja-JP" sz="2000" b="1" dirty="0">
                <a:sym typeface="Wingdings" pitchFamily="2" charset="2"/>
              </a:rPr>
              <a:t>reflektierte</a:t>
            </a:r>
            <a:r>
              <a:rPr lang="de-DE" altLang="ja-JP" sz="2000" dirty="0">
                <a:sym typeface="Wingdings" pitchFamily="2" charset="2"/>
              </a:rPr>
              <a:t> </a:t>
            </a:r>
            <a:r>
              <a:rPr lang="de-DE" altLang="ja-JP" sz="2000" b="1" dirty="0">
                <a:sym typeface="Wingdings" pitchFamily="2" charset="2"/>
              </a:rPr>
              <a:t>Gestaltung</a:t>
            </a:r>
          </a:p>
          <a:p>
            <a:r>
              <a:rPr lang="de-DE" altLang="ja-JP" sz="2000" dirty="0">
                <a:sym typeface="Wingdings" pitchFamily="2" charset="2"/>
              </a:rPr>
              <a:t>Was bedingt Transparenz?  </a:t>
            </a:r>
            <a:r>
              <a:rPr lang="de-DE" altLang="ja-JP" sz="2000" b="1" dirty="0">
                <a:sym typeface="Wingdings" pitchFamily="2" charset="2"/>
              </a:rPr>
              <a:t>Bring- und / oder Holschuld?</a:t>
            </a:r>
          </a:p>
          <a:p>
            <a:r>
              <a:rPr lang="de-DE" altLang="ja-JP" sz="2000" dirty="0">
                <a:sym typeface="Wingdings" pitchFamily="2" charset="2"/>
              </a:rPr>
              <a:t>Was sind die Bedürfnisse der Kinder?  </a:t>
            </a:r>
            <a:r>
              <a:rPr lang="de-DE" altLang="ja-JP" sz="2000" b="1" dirty="0">
                <a:sym typeface="Wingdings" pitchFamily="2" charset="2"/>
              </a:rPr>
              <a:t>Alternativen</a:t>
            </a:r>
            <a:endParaRPr lang="de-DE" altLang="ja-JP" sz="2000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09D60C1-6964-7C49-AFDD-43B56AA89CD5}"/>
              </a:ext>
            </a:extLst>
          </p:cNvPr>
          <p:cNvSpPr txBox="1">
            <a:spLocks/>
          </p:cNvSpPr>
          <p:nvPr/>
        </p:nvSpPr>
        <p:spPr>
          <a:xfrm>
            <a:off x="7558116" y="2214767"/>
            <a:ext cx="865880" cy="2174353"/>
          </a:xfrm>
          <a:prstGeom prst="rect">
            <a:avLst/>
          </a:prstGeom>
          <a:solidFill>
            <a:srgbClr val="FF6257"/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/>
              <a:t> </a:t>
            </a:r>
            <a:endParaRPr lang="de-DE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2E5FC568-C3B8-4741-A72E-76E68FC54899}"/>
              </a:ext>
            </a:extLst>
          </p:cNvPr>
          <p:cNvSpPr txBox="1">
            <a:spLocks/>
          </p:cNvSpPr>
          <p:nvPr/>
        </p:nvSpPr>
        <p:spPr>
          <a:xfrm>
            <a:off x="8423996" y="2215239"/>
            <a:ext cx="720001" cy="21738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10A9941-5E63-6049-93A7-E276216507A8}"/>
              </a:ext>
            </a:extLst>
          </p:cNvPr>
          <p:cNvSpPr txBox="1">
            <a:spLocks/>
          </p:cNvSpPr>
          <p:nvPr/>
        </p:nvSpPr>
        <p:spPr bwMode="auto">
          <a:xfrm>
            <a:off x="628650" y="4729007"/>
            <a:ext cx="8347835" cy="1121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anchor="ctr">
            <a:normAutofit fontScale="97500"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7F7F7F"/>
                </a:solidFill>
                <a:latin typeface="Verdana"/>
                <a:ea typeface="ＭＳ Ｐゴシック" pitchFamily="29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  <a:cs typeface="Verdana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  <a:cs typeface="Verdana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  <a:cs typeface="Verdana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  <a:cs typeface="Verdana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F7F7F"/>
                </a:solidFill>
                <a:latin typeface="Verdana" pitchFamily="29" charset="0"/>
                <a:ea typeface="ＭＳ Ｐゴシック" pitchFamily="29" charset="-128"/>
              </a:defRPr>
            </a:lvl9pPr>
          </a:lstStyle>
          <a:p>
            <a:pPr>
              <a:defRPr/>
            </a:pPr>
            <a:r>
              <a:rPr lang="de-DE" sz="2400" dirty="0">
                <a:solidFill>
                  <a:schemeClr val="tx1"/>
                </a:solidFill>
                <a:latin typeface="Athelas" panose="02000503000000020003" pitchFamily="2" charset="77"/>
              </a:rPr>
              <a:t>Risikomanagement: Qualitätssicherung in Risikosituationen</a:t>
            </a:r>
          </a:p>
        </p:txBody>
      </p:sp>
    </p:spTree>
    <p:extLst>
      <p:ext uri="{BB962C8B-B14F-4D97-AF65-F5344CB8AC3E}">
        <p14:creationId xmlns:p14="http://schemas.microsoft.com/office/powerpoint/2010/main" val="4065787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A22D6B61-E9CF-FF41-A62B-00501CC5E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1462" y="1349203"/>
            <a:ext cx="3977547" cy="1384161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de-DE" altLang="ja-JP" b="1" dirty="0"/>
              <a:t>Risiko-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de-DE" altLang="ja-JP" b="1" dirty="0" err="1"/>
              <a:t>management</a:t>
            </a:r>
            <a:endParaRPr lang="de-DE" altLang="ja-JP" dirty="0"/>
          </a:p>
          <a:p>
            <a:pPr marL="0" indent="0">
              <a:lnSpc>
                <a:spcPct val="100000"/>
              </a:lnSpc>
              <a:buNone/>
            </a:pPr>
            <a:endParaRPr lang="de-DE" sz="4000" b="1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26343D92-BD32-A34D-93D8-15A2526EA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9009" y="1349202"/>
            <a:ext cx="3794845" cy="1384162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de-DE" b="1" dirty="0"/>
              <a:t>Krisen-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de-DE" b="1" dirty="0" err="1"/>
              <a:t>management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78EB3E-4388-DC46-9ECD-CA946BC0F282}"/>
              </a:ext>
            </a:extLst>
          </p:cNvPr>
          <p:cNvSpPr txBox="1">
            <a:spLocks/>
          </p:cNvSpPr>
          <p:nvPr/>
        </p:nvSpPr>
        <p:spPr>
          <a:xfrm>
            <a:off x="-31804" y="2313884"/>
            <a:ext cx="2552368" cy="28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F76D37FF-155F-6F4A-9B87-1A2150EDF84F}"/>
              </a:ext>
            </a:extLst>
          </p:cNvPr>
          <p:cNvSpPr txBox="1">
            <a:spLocks/>
          </p:cNvSpPr>
          <p:nvPr/>
        </p:nvSpPr>
        <p:spPr>
          <a:xfrm>
            <a:off x="1842655" y="2313412"/>
            <a:ext cx="3726871" cy="288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  <a:t>Team und Leitung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  <a:t>Feedbackkultur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  <a:t>Fehler- und Lernkultur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  <a:t>Qualitätssicherung, Transparenz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  <a:t>Personalführung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  <a:t>dienstrechtliche Relevanz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609D60C1-6964-7C49-AFDD-43B56AA89CD5}"/>
              </a:ext>
            </a:extLst>
          </p:cNvPr>
          <p:cNvSpPr txBox="1">
            <a:spLocks/>
          </p:cNvSpPr>
          <p:nvPr/>
        </p:nvSpPr>
        <p:spPr>
          <a:xfrm>
            <a:off x="5569526" y="2313412"/>
            <a:ext cx="3574473" cy="2880000"/>
          </a:xfrm>
          <a:prstGeom prst="rect">
            <a:avLst/>
          </a:prstGeom>
          <a:solidFill>
            <a:srgbClr val="FF6257">
              <a:alpha val="81000"/>
            </a:srgb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  <a:t>Leitung und Krisenstab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  <a:t>Meldekultur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  <a:t>Null-Toleranz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  <a:t>Koordination</a:t>
            </a:r>
            <a:b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  <a:t>Kanäle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  <a:t>Fallführung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ea typeface="Verdana" panose="020B0604030504040204" pitchFamily="34" charset="0"/>
                <a:cs typeface="Verdana" panose="020B0604030504040204" pitchFamily="34" charset="0"/>
              </a:rPr>
              <a:t>Strafrechtliche Relevanz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09900E2-259F-3D46-A24F-13C468F6E294}"/>
              </a:ext>
            </a:extLst>
          </p:cNvPr>
          <p:cNvSpPr txBox="1">
            <a:spLocks/>
          </p:cNvSpPr>
          <p:nvPr/>
        </p:nvSpPr>
        <p:spPr>
          <a:xfrm>
            <a:off x="3220235" y="-157037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thelas" panose="02000503000000020003" pitchFamily="2" charset="77"/>
                <a:ea typeface="+mj-ea"/>
                <a:cs typeface="+mj-cs"/>
              </a:defRPr>
            </a:lvl1pPr>
          </a:lstStyle>
          <a:p>
            <a:br>
              <a:rPr lang="de-DE" dirty="0"/>
            </a:b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Risiko oder </a:t>
            </a:r>
            <a:r>
              <a:rPr lang="de-DE" dirty="0">
                <a:solidFill>
                  <a:srgbClr val="FF6257"/>
                </a:solidFill>
              </a:rPr>
              <a:t>Krise?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548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el 1">
            <a:extLst>
              <a:ext uri="{FF2B5EF4-FFF2-40B4-BE49-F238E27FC236}">
                <a16:creationId xmlns:a16="http://schemas.microsoft.com/office/drawing/2014/main" id="{D92D1D27-6F20-3643-A10E-578B4A232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155" y="495299"/>
            <a:ext cx="7772400" cy="865188"/>
          </a:xfrm>
        </p:spPr>
        <p:txBody>
          <a:bodyPr>
            <a:normAutofit/>
          </a:bodyPr>
          <a:lstStyle/>
          <a:p>
            <a:pPr algn="ctr"/>
            <a:r>
              <a:rPr lang="de-DE" altLang="de-DE" sz="4000" dirty="0">
                <a:ea typeface="ＭＳ Ｐゴシック" panose="020B0600070205080204" pitchFamily="34" charset="-128"/>
                <a:cs typeface="Verdana" panose="020B0604030504040204" pitchFamily="34" charset="0"/>
              </a:rPr>
              <a:t>Sorgfalt in der Wortwahl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4296FC5-BE2B-D24A-8613-083A799AE533}"/>
              </a:ext>
            </a:extLst>
          </p:cNvPr>
          <p:cNvSpPr/>
          <p:nvPr/>
        </p:nvSpPr>
        <p:spPr>
          <a:xfrm>
            <a:off x="183456" y="1642675"/>
            <a:ext cx="4140000" cy="4140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831BFAC-4E79-5A45-B1B5-2F04A3A65FEA}"/>
              </a:ext>
            </a:extLst>
          </p:cNvPr>
          <p:cNvSpPr/>
          <p:nvPr/>
        </p:nvSpPr>
        <p:spPr>
          <a:xfrm>
            <a:off x="4786413" y="1642675"/>
            <a:ext cx="4140000" cy="4140000"/>
          </a:xfrm>
          <a:prstGeom prst="ellipse">
            <a:avLst/>
          </a:prstGeom>
          <a:solidFill>
            <a:srgbClr val="FF6257">
              <a:alpha val="7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68615" name="Untertitel 2">
            <a:extLst>
              <a:ext uri="{FF2B5EF4-FFF2-40B4-BE49-F238E27FC236}">
                <a16:creationId xmlns:a16="http://schemas.microsoft.com/office/drawing/2014/main" id="{3BB34F91-F2F7-3748-AE24-5B82E6D8D141}"/>
              </a:ext>
            </a:extLst>
          </p:cNvPr>
          <p:cNvSpPr txBox="1">
            <a:spLocks/>
          </p:cNvSpPr>
          <p:nvPr/>
        </p:nvSpPr>
        <p:spPr bwMode="auto">
          <a:xfrm>
            <a:off x="129381" y="1840706"/>
            <a:ext cx="4248150" cy="35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>
              <a:lnSpc>
                <a:spcPct val="110000"/>
              </a:lnSpc>
              <a:spcBef>
                <a:spcPct val="20000"/>
              </a:spcBef>
              <a:buClr>
                <a:srgbClr val="ED5F03"/>
              </a:buClr>
              <a:buSzPct val="60000"/>
              <a:buFont typeface="Arial Unicode MS" panose="020B0604020202020204" pitchFamily="34" charset="-128"/>
              <a:buChar char="∎"/>
              <a:defRPr sz="24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1pPr>
            <a:lvl2pPr marL="742950" indent="-285750" defTabSz="457200">
              <a:lnSpc>
                <a:spcPct val="110000"/>
              </a:lnSpc>
              <a:spcBef>
                <a:spcPct val="20000"/>
              </a:spcBef>
              <a:buSzPct val="60000"/>
              <a:buFont typeface="Arial Unicode MS" panose="020B0604020202020204" pitchFamily="34" charset="-128"/>
              <a:buChar char="∎"/>
              <a:defRPr sz="20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2pPr>
            <a:lvl3pPr marL="1143000" indent="-228600" defTabSz="457200">
              <a:lnSpc>
                <a:spcPct val="110000"/>
              </a:lnSpc>
              <a:spcBef>
                <a:spcPct val="20000"/>
              </a:spcBef>
              <a:buSzPct val="60000"/>
              <a:buFont typeface="Arial Unicode MS" panose="020B0604020202020204" pitchFamily="34" charset="-128"/>
              <a:buChar char="∎"/>
              <a:defRPr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3pPr>
            <a:lvl4pPr marL="1600200" indent="-228600" defTabSz="457200">
              <a:lnSpc>
                <a:spcPct val="110000"/>
              </a:lnSpc>
              <a:spcBef>
                <a:spcPct val="20000"/>
              </a:spcBef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4pPr>
            <a:lvl5pPr marL="2057400" indent="-228600" defTabSz="457200">
              <a:lnSpc>
                <a:spcPct val="110000"/>
              </a:lnSpc>
              <a:spcBef>
                <a:spcPct val="20000"/>
              </a:spcBef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9pPr>
          </a:lstStyle>
          <a:p>
            <a:pPr algn="ctr">
              <a:buFont typeface="Arial Unicode MS" panose="020B0604020202020204" pitchFamily="34" charset="-128"/>
              <a:buNone/>
            </a:pPr>
            <a:r>
              <a:rPr lang="de-DE" altLang="de-DE" b="1" dirty="0">
                <a:solidFill>
                  <a:schemeClr val="tx1"/>
                </a:solidFill>
                <a:latin typeface="Athelas" panose="02000503000000020003" pitchFamily="2" charset="77"/>
              </a:rPr>
              <a:t>Beschwerden</a:t>
            </a:r>
          </a:p>
          <a:p>
            <a:pPr algn="ctr">
              <a:buFont typeface="Arial Unicode MS" panose="020B0604020202020204" pitchFamily="34" charset="-128"/>
              <a:buNone/>
            </a:pPr>
            <a:endParaRPr lang="de-DE" altLang="de-DE" sz="1000" b="1" dirty="0">
              <a:solidFill>
                <a:schemeClr val="tx1"/>
              </a:solidFill>
              <a:latin typeface="Athelas" panose="02000503000000020003" pitchFamily="2" charset="77"/>
            </a:endParaRPr>
          </a:p>
          <a:p>
            <a:pPr algn="ctr">
              <a:buFont typeface="Arial Unicode MS" panose="020B0604020202020204" pitchFamily="34" charset="-128"/>
              <a:buNone/>
            </a:pPr>
            <a:r>
              <a:rPr lang="de-DE" altLang="de-DE" b="1" dirty="0">
                <a:solidFill>
                  <a:schemeClr val="tx1"/>
                </a:solidFill>
                <a:latin typeface="Athelas" panose="02000503000000020003" pitchFamily="2" charset="77"/>
              </a:rPr>
              <a:t>Irritation</a:t>
            </a:r>
            <a:br>
              <a:rPr lang="de-DE" altLang="de-DE" b="1" dirty="0">
                <a:solidFill>
                  <a:schemeClr val="tx1"/>
                </a:solidFill>
                <a:latin typeface="Athelas" panose="02000503000000020003" pitchFamily="2" charset="77"/>
              </a:rPr>
            </a:br>
            <a:r>
              <a:rPr lang="de-DE" altLang="de-DE" b="1" dirty="0">
                <a:solidFill>
                  <a:schemeClr val="tx1"/>
                </a:solidFill>
                <a:latin typeface="Athelas" panose="02000503000000020003" pitchFamily="2" charset="77"/>
              </a:rPr>
              <a:t>durch Fehlverhalten</a:t>
            </a:r>
          </a:p>
          <a:p>
            <a:pPr algn="ctr">
              <a:buFont typeface="Arial Unicode MS" panose="020B0604020202020204" pitchFamily="34" charset="-128"/>
              <a:buNone/>
            </a:pPr>
            <a:endParaRPr lang="de-DE" altLang="de-DE" sz="1000" b="1" dirty="0">
              <a:solidFill>
                <a:schemeClr val="tx1"/>
              </a:solidFill>
              <a:latin typeface="Athelas" panose="02000503000000020003" pitchFamily="2" charset="77"/>
            </a:endParaRPr>
          </a:p>
          <a:p>
            <a:pPr algn="ctr">
              <a:buFont typeface="Arial Unicode MS" panose="020B0604020202020204" pitchFamily="34" charset="-128"/>
              <a:buNone/>
            </a:pPr>
            <a:r>
              <a:rPr lang="de-DE" altLang="de-DE" b="1" dirty="0">
                <a:solidFill>
                  <a:schemeClr val="tx1"/>
                </a:solidFill>
                <a:latin typeface="Athelas" panose="02000503000000020003" pitchFamily="2" charset="77"/>
              </a:rPr>
              <a:t>Klient*in – Mitarbeiter*in</a:t>
            </a:r>
          </a:p>
          <a:p>
            <a:pPr algn="ctr">
              <a:buFont typeface="Arial Unicode MS" panose="020B0604020202020204" pitchFamily="34" charset="-128"/>
              <a:buNone/>
            </a:pPr>
            <a:endParaRPr lang="de-DE" altLang="de-DE" sz="1000" b="1" dirty="0">
              <a:solidFill>
                <a:schemeClr val="tx1"/>
              </a:solidFill>
              <a:latin typeface="Athelas" panose="02000503000000020003" pitchFamily="2" charset="77"/>
            </a:endParaRPr>
          </a:p>
          <a:p>
            <a:pPr algn="ctr">
              <a:buFont typeface="Arial Unicode MS" panose="020B0604020202020204" pitchFamily="34" charset="-128"/>
              <a:buNone/>
            </a:pPr>
            <a:r>
              <a:rPr lang="de-DE" altLang="de-DE" b="1" dirty="0">
                <a:solidFill>
                  <a:schemeClr val="tx1"/>
                </a:solidFill>
                <a:latin typeface="Athelas" panose="02000503000000020003" pitchFamily="2" charset="77"/>
              </a:rPr>
              <a:t>Qualitätssicherung</a:t>
            </a:r>
          </a:p>
          <a:p>
            <a:pPr algn="ctr">
              <a:buFont typeface="Arial Unicode MS" panose="020B0604020202020204" pitchFamily="34" charset="-128"/>
              <a:buNone/>
            </a:pPr>
            <a:endParaRPr lang="de-DE" altLang="de-DE" sz="1000" b="1" dirty="0">
              <a:solidFill>
                <a:schemeClr val="tx1"/>
              </a:solidFill>
              <a:latin typeface="Athelas" panose="02000503000000020003" pitchFamily="2" charset="77"/>
            </a:endParaRPr>
          </a:p>
          <a:p>
            <a:pPr algn="ctr">
              <a:buFont typeface="Arial Unicode MS" panose="020B0604020202020204" pitchFamily="34" charset="-128"/>
              <a:buNone/>
            </a:pPr>
            <a:r>
              <a:rPr lang="de-DE" altLang="de-DE" b="1" dirty="0">
                <a:solidFill>
                  <a:schemeClr val="tx1"/>
                </a:solidFill>
                <a:latin typeface="Athelas" panose="02000503000000020003" pitchFamily="2" charset="77"/>
              </a:rPr>
              <a:t>Personalführung</a:t>
            </a:r>
          </a:p>
        </p:txBody>
      </p:sp>
      <p:sp>
        <p:nvSpPr>
          <p:cNvPr id="68616" name="Untertitel 2">
            <a:extLst>
              <a:ext uri="{FF2B5EF4-FFF2-40B4-BE49-F238E27FC236}">
                <a16:creationId xmlns:a16="http://schemas.microsoft.com/office/drawing/2014/main" id="{8303F274-2F17-734F-BAB8-389484A9BA94}"/>
              </a:ext>
            </a:extLst>
          </p:cNvPr>
          <p:cNvSpPr txBox="1">
            <a:spLocks/>
          </p:cNvSpPr>
          <p:nvPr/>
        </p:nvSpPr>
        <p:spPr bwMode="auto">
          <a:xfrm>
            <a:off x="4839495" y="1840706"/>
            <a:ext cx="4033837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lnSpc>
                <a:spcPct val="110000"/>
              </a:lnSpc>
              <a:spcBef>
                <a:spcPct val="20000"/>
              </a:spcBef>
              <a:buClr>
                <a:srgbClr val="ED5F03"/>
              </a:buClr>
              <a:buSzPct val="60000"/>
              <a:buFont typeface="Arial Unicode MS" panose="020B0604020202020204" pitchFamily="34" charset="-128"/>
              <a:buChar char="∎"/>
              <a:defRPr sz="24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1pPr>
            <a:lvl2pPr marL="742950" indent="-285750" defTabSz="457200">
              <a:lnSpc>
                <a:spcPct val="110000"/>
              </a:lnSpc>
              <a:spcBef>
                <a:spcPct val="20000"/>
              </a:spcBef>
              <a:buSzPct val="60000"/>
              <a:buFont typeface="Arial Unicode MS" panose="020B0604020202020204" pitchFamily="34" charset="-128"/>
              <a:buChar char="∎"/>
              <a:defRPr sz="20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2pPr>
            <a:lvl3pPr marL="1143000" indent="-228600" defTabSz="457200">
              <a:lnSpc>
                <a:spcPct val="110000"/>
              </a:lnSpc>
              <a:spcBef>
                <a:spcPct val="20000"/>
              </a:spcBef>
              <a:buSzPct val="60000"/>
              <a:buFont typeface="Arial Unicode MS" panose="020B0604020202020204" pitchFamily="34" charset="-128"/>
              <a:buChar char="∎"/>
              <a:defRPr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3pPr>
            <a:lvl4pPr marL="1600200" indent="-228600" defTabSz="457200">
              <a:lnSpc>
                <a:spcPct val="110000"/>
              </a:lnSpc>
              <a:spcBef>
                <a:spcPct val="20000"/>
              </a:spcBef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4pPr>
            <a:lvl5pPr marL="2057400" indent="-228600" defTabSz="457200">
              <a:lnSpc>
                <a:spcPct val="110000"/>
              </a:lnSpc>
              <a:spcBef>
                <a:spcPct val="20000"/>
              </a:spcBef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5pPr>
            <a:lvl6pPr marL="2514600" indent="-228600" defTabSz="4572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6pPr>
            <a:lvl7pPr marL="2971800" indent="-228600" defTabSz="4572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7pPr>
            <a:lvl8pPr marL="3429000" indent="-228600" defTabSz="4572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8pPr>
            <a:lvl9pPr marL="3886200" indent="-228600" defTabSz="4572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Zapf Dingbats" charset="2"/>
              <a:buChar char="❚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Verdana" panose="020B0604030504040204" pitchFamily="34" charset="0"/>
              </a:defRPr>
            </a:lvl9pPr>
          </a:lstStyle>
          <a:p>
            <a:pPr algn="ctr">
              <a:buFont typeface="Arial Unicode MS" panose="020B0604020202020204" pitchFamily="34" charset="-128"/>
              <a:buNone/>
            </a:pPr>
            <a:r>
              <a:rPr lang="de-DE" altLang="de-DE" b="1" dirty="0">
                <a:solidFill>
                  <a:schemeClr val="tx1"/>
                </a:solidFill>
                <a:latin typeface="Athelas" panose="02000503000000020003" pitchFamily="2" charset="77"/>
              </a:rPr>
              <a:t>Anschuldigungen</a:t>
            </a:r>
          </a:p>
          <a:p>
            <a:pPr algn="ctr">
              <a:buFont typeface="Arial Unicode MS" panose="020B0604020202020204" pitchFamily="34" charset="-128"/>
              <a:buNone/>
            </a:pPr>
            <a:endParaRPr lang="de-DE" altLang="de-DE" sz="1000" b="1" dirty="0">
              <a:solidFill>
                <a:schemeClr val="tx1"/>
              </a:solidFill>
              <a:latin typeface="Athelas" panose="02000503000000020003" pitchFamily="2" charset="77"/>
            </a:endParaRPr>
          </a:p>
          <a:p>
            <a:pPr algn="ctr">
              <a:buFont typeface="Arial Unicode MS" panose="020B0604020202020204" pitchFamily="34" charset="-128"/>
              <a:buNone/>
            </a:pPr>
            <a:r>
              <a:rPr lang="de-DE" altLang="de-DE" b="1" dirty="0">
                <a:solidFill>
                  <a:schemeClr val="tx1"/>
                </a:solidFill>
                <a:latin typeface="Athelas" panose="02000503000000020003" pitchFamily="2" charset="77"/>
              </a:rPr>
              <a:t>Verdacht</a:t>
            </a:r>
          </a:p>
          <a:p>
            <a:pPr algn="ctr">
              <a:buFont typeface="Arial Unicode MS" panose="020B0604020202020204" pitchFamily="34" charset="-128"/>
              <a:buNone/>
            </a:pPr>
            <a:r>
              <a:rPr lang="de-DE" altLang="de-DE" b="1" dirty="0">
                <a:solidFill>
                  <a:schemeClr val="tx1"/>
                </a:solidFill>
                <a:latin typeface="Athelas" panose="02000503000000020003" pitchFamily="2" charset="77"/>
              </a:rPr>
              <a:t>auf Straftaten</a:t>
            </a:r>
          </a:p>
          <a:p>
            <a:pPr algn="ctr">
              <a:buFont typeface="Arial Unicode MS" panose="020B0604020202020204" pitchFamily="34" charset="-128"/>
              <a:buNone/>
            </a:pPr>
            <a:endParaRPr lang="de-DE" altLang="de-DE" sz="1000" b="1" dirty="0">
              <a:solidFill>
                <a:schemeClr val="tx1"/>
              </a:solidFill>
              <a:latin typeface="Athelas" panose="02000503000000020003" pitchFamily="2" charset="77"/>
            </a:endParaRPr>
          </a:p>
          <a:p>
            <a:pPr algn="ctr">
              <a:buFont typeface="Arial Unicode MS" panose="020B0604020202020204" pitchFamily="34" charset="-128"/>
              <a:buNone/>
            </a:pPr>
            <a:r>
              <a:rPr lang="de-DE" altLang="de-DE" b="1" dirty="0">
                <a:solidFill>
                  <a:schemeClr val="tx1"/>
                </a:solidFill>
                <a:latin typeface="Athelas" panose="02000503000000020003" pitchFamily="2" charset="77"/>
              </a:rPr>
              <a:t>Opfer – Beschuldigte*</a:t>
            </a:r>
            <a:r>
              <a:rPr lang="de-DE" altLang="de-DE" b="1" dirty="0" err="1">
                <a:solidFill>
                  <a:schemeClr val="tx1"/>
                </a:solidFill>
                <a:latin typeface="Athelas" panose="02000503000000020003" pitchFamily="2" charset="77"/>
              </a:rPr>
              <a:t>r</a:t>
            </a:r>
            <a:endParaRPr lang="de-DE" altLang="de-DE" b="1" dirty="0">
              <a:solidFill>
                <a:schemeClr val="tx1"/>
              </a:solidFill>
              <a:latin typeface="Athelas" panose="02000503000000020003" pitchFamily="2" charset="77"/>
            </a:endParaRPr>
          </a:p>
          <a:p>
            <a:pPr algn="ctr">
              <a:buFont typeface="Arial Unicode MS" panose="020B0604020202020204" pitchFamily="34" charset="-128"/>
              <a:buNone/>
            </a:pPr>
            <a:endParaRPr lang="de-DE" altLang="de-DE" sz="1000" b="1" dirty="0">
              <a:solidFill>
                <a:schemeClr val="tx1"/>
              </a:solidFill>
              <a:latin typeface="Athelas" panose="02000503000000020003" pitchFamily="2" charset="77"/>
            </a:endParaRPr>
          </a:p>
          <a:p>
            <a:pPr algn="ctr">
              <a:buFont typeface="Arial Unicode MS" panose="020B0604020202020204" pitchFamily="34" charset="-128"/>
              <a:buNone/>
            </a:pPr>
            <a:r>
              <a:rPr lang="de-DE" altLang="de-DE" b="1" dirty="0">
                <a:solidFill>
                  <a:schemeClr val="tx1"/>
                </a:solidFill>
                <a:latin typeface="Athelas" panose="02000503000000020003" pitchFamily="2" charset="77"/>
              </a:rPr>
              <a:t>Aufdeckung</a:t>
            </a:r>
          </a:p>
          <a:p>
            <a:pPr algn="ctr">
              <a:buFont typeface="Arial Unicode MS" panose="020B0604020202020204" pitchFamily="34" charset="-128"/>
              <a:buNone/>
            </a:pPr>
            <a:endParaRPr lang="de-DE" altLang="de-DE" sz="1000" b="1" dirty="0">
              <a:solidFill>
                <a:schemeClr val="tx1"/>
              </a:solidFill>
              <a:latin typeface="Athelas" panose="02000503000000020003" pitchFamily="2" charset="77"/>
            </a:endParaRPr>
          </a:p>
          <a:p>
            <a:pPr algn="ctr">
              <a:buFont typeface="Arial Unicode MS" panose="020B0604020202020204" pitchFamily="34" charset="-128"/>
              <a:buNone/>
            </a:pPr>
            <a:r>
              <a:rPr lang="de-DE" altLang="de-DE" b="1" dirty="0">
                <a:solidFill>
                  <a:schemeClr val="tx1"/>
                </a:solidFill>
                <a:latin typeface="Athelas" panose="02000503000000020003" pitchFamily="2" charset="77"/>
              </a:rPr>
              <a:t>Fallführung</a:t>
            </a:r>
          </a:p>
        </p:txBody>
      </p:sp>
    </p:spTree>
    <p:extLst>
      <p:ext uri="{BB962C8B-B14F-4D97-AF65-F5344CB8AC3E}">
        <p14:creationId xmlns:p14="http://schemas.microsoft.com/office/powerpoint/2010/main" val="122849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EA0454-9331-2F48-BD37-CDF74DAF0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Verhaltenskodex:</a:t>
            </a:r>
            <a:br>
              <a:rPr lang="de-DE" dirty="0"/>
            </a:br>
            <a:r>
              <a:rPr lang="de-DE" dirty="0"/>
              <a:t>Instrument im Risikomanagement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D47FD2C-9B9E-8E41-8C74-8354D0CC491A}"/>
              </a:ext>
            </a:extLst>
          </p:cNvPr>
          <p:cNvSpPr txBox="1">
            <a:spLocks/>
          </p:cNvSpPr>
          <p:nvPr/>
        </p:nvSpPr>
        <p:spPr>
          <a:xfrm>
            <a:off x="719996" y="5199594"/>
            <a:ext cx="7886700" cy="5238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Athelas" panose="02000503000000020003" pitchFamily="2" charset="77"/>
                <a:ea typeface="+mj-ea"/>
                <a:cs typeface="+mj-cs"/>
              </a:defRPr>
            </a:lvl1pPr>
          </a:lstStyle>
          <a:p>
            <a:r>
              <a:rPr lang="de-DE" sz="2400" dirty="0"/>
              <a:t>Schwellen für den Aufbau von Taten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E0EDF99-B567-BD4B-B027-1C344F72A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74331"/>
            <a:ext cx="9144000" cy="286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46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438B24-2539-F849-99B9-B936C1CD2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2279"/>
            <a:ext cx="8660499" cy="1325563"/>
          </a:xfrm>
        </p:spPr>
        <p:txBody>
          <a:bodyPr>
            <a:normAutofit/>
          </a:bodyPr>
          <a:lstStyle/>
          <a:p>
            <a:r>
              <a:rPr lang="de-DE" dirty="0"/>
              <a:t>Interventionskonzept/ Krisenkonzept</a:t>
            </a:r>
            <a:br>
              <a:rPr lang="de-DE" dirty="0"/>
            </a:br>
            <a:r>
              <a:rPr lang="de-DE" sz="3600" dirty="0"/>
              <a:t>Instrument im Krisenmanagement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FA77959-FDBD-2D49-9F68-3B0123A660F7}"/>
              </a:ext>
            </a:extLst>
          </p:cNvPr>
          <p:cNvSpPr txBox="1">
            <a:spLocks/>
          </p:cNvSpPr>
          <p:nvPr/>
        </p:nvSpPr>
        <p:spPr>
          <a:xfrm>
            <a:off x="-31804" y="2215239"/>
            <a:ext cx="751798" cy="28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ED862C3-EF16-9547-8777-C45FA0E25F67}"/>
              </a:ext>
            </a:extLst>
          </p:cNvPr>
          <p:cNvSpPr txBox="1">
            <a:spLocks/>
          </p:cNvSpPr>
          <p:nvPr/>
        </p:nvSpPr>
        <p:spPr>
          <a:xfrm>
            <a:off x="719996" y="2215003"/>
            <a:ext cx="694600" cy="288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4572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Arial Unicode MS" panose="020B0604020202020204" pitchFamily="34" charset="-128"/>
              <a:buChar char="∎"/>
              <a:defRPr lang="en-US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thelas" panose="02000503000000020003" pitchFamily="2" charset="77"/>
                <a:ea typeface="ＭＳ Ｐゴシック" pitchFamily="-107" charset="-128"/>
                <a:cs typeface="Verdana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 Unicode MS" panose="020B0604020202020204" pitchFamily="34" charset="-128"/>
              <a:buNone/>
            </a:pPr>
            <a:r>
              <a:rPr lang="de-DE"/>
              <a:t> </a:t>
            </a: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A62EFCA7-D880-5943-9AF4-8113C38D575F}"/>
              </a:ext>
            </a:extLst>
          </p:cNvPr>
          <p:cNvSpPr txBox="1">
            <a:spLocks/>
          </p:cNvSpPr>
          <p:nvPr/>
        </p:nvSpPr>
        <p:spPr>
          <a:xfrm>
            <a:off x="1398698" y="2215003"/>
            <a:ext cx="7009394" cy="2880000"/>
          </a:xfrm>
          <a:prstGeom prst="rect">
            <a:avLst/>
          </a:prstGeom>
          <a:solidFill>
            <a:srgbClr val="FF6257">
              <a:alpha val="65000"/>
            </a:srgb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helas" panose="020005030000000200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Arial Unicode MS" panose="020B0604020202020204" pitchFamily="34" charset="-128"/>
              <a:buChar char="∎"/>
            </a:pPr>
            <a:endParaRPr lang="de-DE" sz="24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-107" charset="-128"/>
              <a:cs typeface="Verdana"/>
            </a:endParaRPr>
          </a:p>
          <a:p>
            <a:pPr defTabSz="4572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Arial Unicode MS" panose="020B0604020202020204" pitchFamily="34" charset="-128"/>
              <a:buChar char="∎"/>
            </a:pP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107" charset="-128"/>
                <a:cs typeface="Verdana"/>
              </a:rPr>
              <a:t>interne </a:t>
            </a:r>
            <a:r>
              <a:rPr lang="de-DE" sz="24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107" charset="-128"/>
                <a:cs typeface="Verdana"/>
              </a:rPr>
              <a:t>Meldepflichten und Ablauf</a:t>
            </a: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107" charset="-128"/>
                <a:cs typeface="Verdana"/>
              </a:rPr>
              <a:t> bei Verdacht auf Straftaten</a:t>
            </a:r>
          </a:p>
          <a:p>
            <a:pPr defTabSz="4572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Arial Unicode MS" panose="020B0604020202020204" pitchFamily="34" charset="-128"/>
              <a:buChar char="∎"/>
            </a:pPr>
            <a:r>
              <a:rPr lang="de-DE" altLang="de-DE" sz="24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107" charset="-128"/>
                <a:cs typeface="Verdana"/>
              </a:rPr>
              <a:t>klare </a:t>
            </a:r>
            <a:r>
              <a:rPr lang="de-DE" altLang="de-DE" sz="24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107" charset="-128"/>
                <a:cs typeface="Verdana"/>
              </a:rPr>
              <a:t>Fallführung</a:t>
            </a:r>
            <a:r>
              <a:rPr lang="de-DE" altLang="de-DE" sz="24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107" charset="-128"/>
                <a:cs typeface="Verdana"/>
              </a:rPr>
              <a:t> </a:t>
            </a:r>
            <a:r>
              <a:rPr lang="de-DE" altLang="de-DE" sz="18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107" charset="-128"/>
                <a:cs typeface="Verdana"/>
                <a:sym typeface="Wingdings" pitchFamily="2" charset="2"/>
              </a:rPr>
              <a:t></a:t>
            </a:r>
            <a:r>
              <a:rPr lang="de-DE" altLang="de-DE" sz="24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107" charset="-128"/>
                <a:cs typeface="Verdana"/>
                <a:sym typeface="Wingdings" pitchFamily="2" charset="2"/>
              </a:rPr>
              <a:t> </a:t>
            </a:r>
            <a:r>
              <a:rPr lang="de-DE" altLang="de-DE" sz="24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107" charset="-128"/>
                <a:cs typeface="Verdana"/>
              </a:rPr>
              <a:t>Krisenstab</a:t>
            </a:r>
            <a:r>
              <a:rPr lang="de-DE" altLang="de-DE" sz="24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107" charset="-128"/>
                <a:cs typeface="Verdana"/>
              </a:rPr>
              <a:t> mit klaren Verantwortlichkeiten und Aufträgen</a:t>
            </a:r>
          </a:p>
          <a:p>
            <a:pPr defTabSz="4572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Arial Unicode MS" panose="020B0604020202020204" pitchFamily="34" charset="-128"/>
              <a:buChar char="∎"/>
            </a:pPr>
            <a:r>
              <a:rPr lang="de-DE" altLang="de-DE" sz="24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107" charset="-128"/>
                <a:cs typeface="Verdana"/>
              </a:rPr>
              <a:t>klare externe </a:t>
            </a:r>
            <a:r>
              <a:rPr lang="de-DE" altLang="de-DE" sz="24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107" charset="-128"/>
                <a:cs typeface="Verdana"/>
              </a:rPr>
              <a:t>Vernetzungspartner*innen </a:t>
            </a:r>
            <a:r>
              <a:rPr lang="de-DE" altLang="de-DE" sz="24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107" charset="-128"/>
                <a:cs typeface="Verdana"/>
              </a:rPr>
              <a:t>für alle     3C: Care, Command, Communication</a:t>
            </a:r>
          </a:p>
          <a:p>
            <a:pPr defTabSz="4572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Arial Unicode MS" panose="020B0604020202020204" pitchFamily="34" charset="-128"/>
              <a:buChar char="∎"/>
            </a:pPr>
            <a:endParaRPr lang="de-DE" sz="24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-107" charset="-128"/>
              <a:cs typeface="Verdana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4AD9EA-2525-1B4B-8480-6D174B511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3994" y="2215003"/>
            <a:ext cx="720002" cy="2880000"/>
          </a:xfrm>
          <a:solidFill>
            <a:schemeClr val="tx1">
              <a:lumMod val="75000"/>
              <a:lumOff val="2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6512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E39091A0-D4AE-854A-A45C-87B42131761E}" vid="{E20E752E-782A-A046-9198-F0A502D42C73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172</Words>
  <Application>Microsoft Macintosh PowerPoint</Application>
  <PresentationFormat>Bildschirmpräsentation (4:3)</PresentationFormat>
  <Paragraphs>75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7" baseType="lpstr">
      <vt:lpstr>Arial Unicode MS</vt:lpstr>
      <vt:lpstr>ＭＳ Ｐゴシック</vt:lpstr>
      <vt:lpstr>游ゴシック</vt:lpstr>
      <vt:lpstr>Arial</vt:lpstr>
      <vt:lpstr>Athelas</vt:lpstr>
      <vt:lpstr>Calibri</vt:lpstr>
      <vt:lpstr>Verdana</vt:lpstr>
      <vt:lpstr>Wingdings</vt:lpstr>
      <vt:lpstr>Office</vt:lpstr>
      <vt:lpstr>PowerPoint-Präsentation</vt:lpstr>
      <vt:lpstr>PowerPoint-Präsentation</vt:lpstr>
      <vt:lpstr>PowerPoint-Präsentation</vt:lpstr>
      <vt:lpstr>Gestaltung von Risikosituationen: Reflexion, Transparenz, Besprechbarkeit, Standards</vt:lpstr>
      <vt:lpstr>PowerPoint-Präsentation</vt:lpstr>
      <vt:lpstr>Sorgfalt in der Wortwahl</vt:lpstr>
      <vt:lpstr>Verhaltenskodex: Instrument im Risikomanagement</vt:lpstr>
      <vt:lpstr>Interventionskonzept/ Krisenkonzept Instrument im Krisenmanagement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 XY Sexuelle Ausbeutung</dc:title>
  <dc:creator>Fachstelle Limita</dc:creator>
  <cp:lastModifiedBy>Fachstelle Limita</cp:lastModifiedBy>
  <cp:revision>114</cp:revision>
  <cp:lastPrinted>2019-08-17T10:54:39Z</cp:lastPrinted>
  <dcterms:created xsi:type="dcterms:W3CDTF">2019-04-24T12:31:50Z</dcterms:created>
  <dcterms:modified xsi:type="dcterms:W3CDTF">2019-10-17T19:27:31Z</dcterms:modified>
</cp:coreProperties>
</file>